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405" r:id="rId5"/>
    <p:sldId id="721" r:id="rId6"/>
    <p:sldId id="722" r:id="rId7"/>
    <p:sldId id="716" r:id="rId8"/>
    <p:sldId id="720" r:id="rId9"/>
    <p:sldId id="664" r:id="rId10"/>
    <p:sldId id="723" r:id="rId11"/>
    <p:sldId id="695" r:id="rId12"/>
    <p:sldId id="790" r:id="rId13"/>
    <p:sldId id="791" r:id="rId14"/>
    <p:sldId id="792" r:id="rId15"/>
    <p:sldId id="793" r:id="rId16"/>
    <p:sldId id="794" r:id="rId17"/>
    <p:sldId id="796" r:id="rId18"/>
    <p:sldId id="795" r:id="rId19"/>
    <p:sldId id="797" r:id="rId20"/>
    <p:sldId id="798" r:id="rId21"/>
    <p:sldId id="799" r:id="rId22"/>
    <p:sldId id="800" r:id="rId23"/>
    <p:sldId id="801" r:id="rId24"/>
    <p:sldId id="802" r:id="rId25"/>
    <p:sldId id="803" r:id="rId26"/>
    <p:sldId id="804" r:id="rId27"/>
    <p:sldId id="805" r:id="rId28"/>
    <p:sldId id="806" r:id="rId29"/>
    <p:sldId id="807" r:id="rId30"/>
    <p:sldId id="810" r:id="rId31"/>
    <p:sldId id="811" r:id="rId32"/>
    <p:sldId id="812" r:id="rId33"/>
    <p:sldId id="813" r:id="rId34"/>
    <p:sldId id="814" r:id="rId35"/>
    <p:sldId id="815" r:id="rId36"/>
    <p:sldId id="816" r:id="rId37"/>
    <p:sldId id="817" r:id="rId38"/>
    <p:sldId id="818" r:id="rId39"/>
    <p:sldId id="819" r:id="rId40"/>
    <p:sldId id="820" r:id="rId41"/>
    <p:sldId id="821" r:id="rId42"/>
    <p:sldId id="822" r:id="rId43"/>
    <p:sldId id="823" r:id="rId44"/>
    <p:sldId id="824" r:id="rId45"/>
    <p:sldId id="825" r:id="rId46"/>
    <p:sldId id="826" r:id="rId47"/>
    <p:sldId id="827" r:id="rId48"/>
    <p:sldId id="828" r:id="rId49"/>
    <p:sldId id="829" r:id="rId50"/>
    <p:sldId id="830" r:id="rId51"/>
    <p:sldId id="831" r:id="rId52"/>
    <p:sldId id="832" r:id="rId53"/>
    <p:sldId id="833" r:id="rId54"/>
    <p:sldId id="834" r:id="rId55"/>
    <p:sldId id="835" r:id="rId56"/>
    <p:sldId id="836" r:id="rId57"/>
    <p:sldId id="769" r:id="rId58"/>
    <p:sldId id="597" r:id="rId59"/>
  </p:sldIdLst>
  <p:sldSz cx="12192000" cy="6858000"/>
  <p:notesSz cx="6805613" cy="99441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5" orient="horz" pos="1457" userDrawn="1">
          <p15:clr>
            <a:srgbClr val="A4A3A4"/>
          </p15:clr>
        </p15:guide>
        <p15:guide id="16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Onuzuruike" initials="JO" lastIdx="0" clrIdx="0"/>
  <p:cmAuthor id="2" name="Jenna Redelinghuys" initials="JR" lastIdx="0" clrIdx="1"/>
  <p:cmAuthor id="3" name="William Nightingale" initials="WN" lastIdx="0" clrIdx="2"/>
  <p:cmAuthor id="4" name="Suzi Gray" initials="SG" lastIdx="0" clrIdx="3">
    <p:extLst>
      <p:ext uri="{19B8F6BF-5375-455C-9EA6-DF929625EA0E}">
        <p15:presenceInfo xmlns:p15="http://schemas.microsoft.com/office/powerpoint/2012/main" userId="S-1-5-21-1308356437-3399562541-1039870623-3914" providerId="AD"/>
      </p:ext>
    </p:extLst>
  </p:cmAuthor>
  <p:cmAuthor id="5" name="Lucas, Tania" initials="LT" lastIdx="0" clrIdx="4">
    <p:extLst>
      <p:ext uri="{19B8F6BF-5375-455C-9EA6-DF929625EA0E}">
        <p15:presenceInfo xmlns:p15="http://schemas.microsoft.com/office/powerpoint/2012/main" userId="S::lucast@wjec.co.uk::232b37cb-a817-446c-b5f8-6c2be3ba9e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C8"/>
    <a:srgbClr val="0070C0"/>
    <a:srgbClr val="0096FF"/>
    <a:srgbClr val="FFC000"/>
    <a:srgbClr val="65B2E6"/>
    <a:srgbClr val="CBD6EB"/>
    <a:srgbClr val="CB076E"/>
    <a:srgbClr val="E7ECF5"/>
    <a:srgbClr val="00B0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957FC0-892F-4061-BDBF-80651AEABB39}" v="6" dt="2021-08-23T11:55:25.0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88" autoAdjust="0"/>
  </p:normalViewPr>
  <p:slideViewPr>
    <p:cSldViewPr snapToGrid="0">
      <p:cViewPr varScale="1">
        <p:scale>
          <a:sx n="57" d="100"/>
          <a:sy n="57" d="100"/>
        </p:scale>
        <p:origin x="924" y="44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commentAuthors" Target="commentAuthors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6266E-4E78-3640-B76A-2EF766CBB339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DD846-EDA4-934F-A7DD-C369F9C7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2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5DA57-288E-CC44-A088-C970FBF5ECE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73A14-1418-8445-A355-C4659B6B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1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Helo.</a:t>
            </a:r>
          </a:p>
          <a:p>
            <a:pPr>
              <a:defRPr b="0" i="0"/>
            </a:pPr>
            <a:r>
              <a:rPr lang="1106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 arweiniad i Lefel 3 Iechyd a Gofal Cymdeithasol: Egwyddorion a Chyd-destunau – Uned 5 Deunydd Asesu Enghreifftiol.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fld id="{657DB72A-4F2E-46F6-9E58-1DD50DD9EC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62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cwestiwn.</a:t>
            </a:r>
          </a:p>
          <a:p>
            <a:pPr>
              <a:defRPr b="0" i="0"/>
            </a:pPr>
            <a:r>
              <a:rPr lang="1106"/>
              <a:t>Y gair gorchymyn yma yw 'Rhowch' – rhoi, enwi.</a:t>
            </a:r>
          </a:p>
          <a:p>
            <a:pPr>
              <a:defRPr b="0" i="0"/>
            </a:pPr>
            <a:r>
              <a:rPr lang="1106"/>
              <a:t>Cofiwch ddarllen y cwestiwn yn ofalus.  Yma, mae gofyn i chi roi tair enghraifft yn eich ateb.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/>
              <a:t>Gwnewch yn siŵr nad ydych chi'n ailadrodd eich hun.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47741406-D2F4-4413-8F99-62CD3A56FE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29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Fel yn y cwestiwn blaenorol, edrychwch ar eich atebion a rhowch 1 marc am bob enghraifft gywir a nodwyd gennych, naill ai o'r rhestr neu unrhyw ymateb dilys arall y gallech fod wedi'i roi.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D0816737-AAE5-46BC-BD3F-DD2054370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87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'Diffiniwch' – rhoi union ystyr rhywbeth.</a:t>
            </a:r>
          </a:p>
          <a:p>
            <a:pPr>
              <a:defRPr b="0" i="0"/>
            </a:pPr>
            <a:r>
              <a:rPr lang="1106"/>
              <a:t>Fodd bynnag, mae'n gwestiwn 3 marc felly ceisiwch roi cymaint o fanylion â phosibl.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892380D4-8ED3-4F57-984C-47664C8EE7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4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Eto, tanlinellwch yr ymatebion cywir a roddwyd gennych yn eich diffiniad.</a:t>
            </a:r>
          </a:p>
          <a:p>
            <a:endParaRPr lang="en-GB"/>
          </a:p>
          <a:p>
            <a:pPr>
              <a:defRPr b="0" i="0"/>
            </a:pPr>
            <a:r>
              <a:rPr lang="1106" sz="1200"/>
              <a:t>Rhowch i'ch hun:</a:t>
            </a:r>
          </a:p>
          <a:p>
            <a:pPr>
              <a:defRPr b="0" i="0"/>
            </a:pPr>
            <a:r>
              <a:rPr lang="1106" sz="1200"/>
              <a:t>1 marc am ddiffiniad sylfaenol iawn </a:t>
            </a:r>
          </a:p>
          <a:p>
            <a:pPr>
              <a:defRPr b="0" i="0"/>
            </a:pPr>
            <a:r>
              <a:rPr lang="1106" sz="1200"/>
              <a:t>2 farc am ddiffiniad boddhaol </a:t>
            </a:r>
          </a:p>
          <a:p>
            <a:pPr>
              <a:defRPr b="0" i="0"/>
            </a:pPr>
            <a:r>
              <a:rPr lang="1106" sz="1200"/>
              <a:t>3 marc am ddiffiniad cadarn, manwl – eto, bydd eich athro yn gallu cynghori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6256A631-70CD-402D-8021-EEC8B897FE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9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'Dadansoddwch' – archwilio mater yn fanwl/sut mae'r rhannau'n berthnasol i'r cyfan, i esbonio a dehongli</a:t>
            </a:r>
          </a:p>
          <a:p>
            <a:pPr>
              <a:defRPr b="0" i="0"/>
            </a:pPr>
            <a:r>
              <a:rPr lang="1106"/>
              <a:t>Cryfderau – pethau cadarnhaol </a:t>
            </a:r>
          </a:p>
          <a:p>
            <a:pPr>
              <a:defRPr b="0" i="0"/>
            </a:pPr>
            <a:r>
              <a:rPr lang="1106"/>
              <a:t>Gwendidau – pethau negyddol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/>
              <a:t>Mae 8 marc yn llawer o farciau felly cofiwch gynllunio eich ymateb yn ofalus a chynhwyswch cymaint o fanylion â phosibl.  Peidiwch ag ysgrifennu mewn pwyntiau bwled.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264A076B-6609-4587-97E2-2A445067B4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60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 altLang="en-US">
                <a:latin typeface="Arial" panose="020B0604020202020204" pitchFamily="34" charset="0"/>
              </a:rPr>
              <a:t>Edrychwch ar eich atebion a thanlinellwch unrhyw beth yn eich ateb sydd yn y rhestri hyn neu unrhyw beth arall rydych chi'n teimlo sy'n briodol ac yn haeddu marc dan "Rhowch farciau am unrhyw ... arall"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/>
              <a:t>Rydych chi'n edrych ar ddangos dau sgìl yn yr ymateb hwn – gan fod y marciau'n cael eu rhannu ar draws dau amcan asesu.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83CE6258-8834-47AB-9B9C-E1E4084785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7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Edrychwch ar y disgrifyddion seiliedig ar fandiau a'r hyn rydych chi wedi'i amlinellu a lluniwch farn, h.y. rhowch farc i'ch hun am AA1 ac AA2.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Adiwch nhw at ei gilydd i roi cyfanswm marciau allan o 8.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DBE49167-A475-4514-A1D3-9E5DBE35C6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5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Mae brawddeg fanwl ar y dechrau yn y cwestiwn hwn – byddwch yn ofalus wrth ei ddarllen i barhau i ganolbwyntio. 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'Disgrifiwch' – rhoi nodweddion/prif nodweddion neu ddisgrifiad byr.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2BEF304A-03B2-4EC3-ADE3-E4D09F65B7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53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sz="1200">
                <a:solidFill>
                  <a:schemeClr val="tx1"/>
                </a:solidFill>
              </a:rPr>
              <a:t>Rydym yn chwilio yma am dystiolaeth eich bod yn gallu rhoi disgrifiad ac nid dim ond cofio ffeithiau.</a:t>
            </a:r>
          </a:p>
          <a:p>
            <a:endParaRPr lang="en-US" altLang="en-US" sz="1200">
              <a:solidFill>
                <a:schemeClr val="tx1"/>
              </a:solidFill>
            </a:endParaRPr>
          </a:p>
          <a:p>
            <a:pPr>
              <a:defRPr b="0" i="0"/>
            </a:pPr>
            <a:r>
              <a:rPr lang="1106" altLang="en-US" sz="1200">
                <a:solidFill>
                  <a:schemeClr val="tx1"/>
                </a:solidFill>
                <a:latin typeface="Arial" panose="020B0604020202020204" pitchFamily="34" charset="0"/>
              </a:rPr>
              <a:t>Edrychwch ar eich atebion a thanlinellwch unrhyw beth sydd yn y rhestr hon.</a:t>
            </a:r>
          </a:p>
          <a:p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 b="0" i="0"/>
            </a:pPr>
            <a:r>
              <a:rPr lang="1106" altLang="en-US" sz="1200">
                <a:solidFill>
                  <a:schemeClr val="tx1"/>
                </a:solidFill>
                <a:latin typeface="Arial" panose="020B0604020202020204" pitchFamily="34" charset="0"/>
              </a:rPr>
              <a:t>Rhowch 1 marc am ddisgrifiad sylfaenol </a:t>
            </a:r>
          </a:p>
          <a:p>
            <a:pPr>
              <a:defRPr b="0" i="0"/>
            </a:pPr>
            <a:r>
              <a:rPr lang="1106" altLang="en-US" sz="1200">
                <a:solidFill>
                  <a:schemeClr val="tx1"/>
                </a:solidFill>
                <a:latin typeface="Arial" panose="020B0604020202020204" pitchFamily="34" charset="0"/>
              </a:rPr>
              <a:t>2 farc am ddisgrifiad boddhaol a </a:t>
            </a:r>
          </a:p>
          <a:p>
            <a:pPr>
              <a:defRPr b="0" i="0"/>
            </a:pPr>
            <a:r>
              <a:rPr lang="1106" altLang="en-US" sz="1200">
                <a:solidFill>
                  <a:schemeClr val="tx1"/>
                </a:solidFill>
                <a:latin typeface="Arial" panose="020B0604020202020204" pitchFamily="34" charset="0"/>
              </a:rPr>
              <a:t>3 marc am ddisgrifiad da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076BD9DA-D308-439F-8647-CFDC7ACE3D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94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 </a:t>
            </a:r>
          </a:p>
          <a:p>
            <a:endParaRPr lang="en-GB">
              <a:solidFill>
                <a:schemeClr val="tx1"/>
              </a:solidFill>
            </a:endParaRPr>
          </a:p>
          <a:p>
            <a:pPr>
              <a:defRPr b="0" i="0"/>
            </a:pPr>
            <a:r>
              <a:rPr lang="1106">
                <a:solidFill>
                  <a:schemeClr val="tx1"/>
                </a:solidFill>
              </a:rPr>
              <a:t>Y gair gorchymyn yma yw 'Rhowch' – rhoi, enwi.</a:t>
            </a:r>
          </a:p>
          <a:p>
            <a:endParaRPr lang="en-GB">
              <a:solidFill>
                <a:schemeClr val="tx1"/>
              </a:solidFill>
            </a:endParaRPr>
          </a:p>
          <a:p>
            <a:pPr>
              <a:defRPr b="0" i="0"/>
            </a:pPr>
            <a:r>
              <a:rPr lang="1106">
                <a:solidFill>
                  <a:schemeClr val="tx1"/>
                </a:solidFill>
              </a:rPr>
              <a:t>Darllenwch y cwestiwn yn ofalus.  Yma, mae gofyn i chi roi enghreifftiau yn eich ateb.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2A544379-CF5C-4F41-8E36-487383F3FA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44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O'ch blaen, dylai fod gennych:</a:t>
            </a:r>
          </a:p>
          <a:p>
            <a:pPr>
              <a:defRPr b="0" i="0"/>
            </a:pPr>
            <a:r>
              <a:rPr lang="1106"/>
              <a:t>Copi o'r papur arholiad</a:t>
            </a:r>
          </a:p>
          <a:p>
            <a:pPr>
              <a:defRPr b="0" i="0"/>
            </a:pPr>
            <a:r>
              <a:rPr lang="1106"/>
              <a:t>Pen a phensil</a:t>
            </a:r>
          </a:p>
          <a:p>
            <a:pPr>
              <a:defRPr b="0" i="0"/>
            </a:pPr>
            <a:r>
              <a:rPr lang="1106"/>
              <a:t>Pen uwcholeuo, a fydd yn eich helpu i nodi pwyntiau allweddol yn y cwestiwn</a:t>
            </a:r>
          </a:p>
          <a:p>
            <a:pPr>
              <a:defRPr b="0" i="0"/>
            </a:pPr>
            <a:r>
              <a:rPr lang="1106"/>
              <a:t>Oriawr i'ch helpu i gadw llygad ar yr amser </a:t>
            </a:r>
          </a:p>
          <a:p>
            <a:pPr>
              <a:defRPr b="0" i="0"/>
            </a:pPr>
            <a:r>
              <a:rPr lang="1106"/>
              <a:t>A nodiadau Post-It – rhag ofn y bydd angen i chi ysgrifennu unrhyw ymholiadau i'ch athro – neu rhag ofn eich bod am wneud unrhyw nodiadau neu nodi cwestiynau i ofyn i'ch athro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29BDF5A0-676A-4326-818E-2BBB93C0DC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8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>
                <a:solidFill>
                  <a:schemeClr val="tx1"/>
                </a:solidFill>
              </a:rPr>
              <a:t>Mae'r cynllun marcio hwn yn caniatáu 1 marc fesul ffactor ac, eto, gallan nhw fod o'r rhestr hwn neu unrhyw rai eraill mae eich athro yn cadarnhau eu bod yn gywir – rhowch 0, 1 neu 2 o farciau i'ch hun.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A5E1B6E4-EF08-4187-8F94-F37662818C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46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sz="1200"/>
              <a:t>Darllenwch y cwestiwn. </a:t>
            </a:r>
          </a:p>
          <a:p>
            <a:endParaRPr lang="en-GB" sz="1200"/>
          </a:p>
          <a:p>
            <a:pPr>
              <a:defRPr b="0" i="0"/>
            </a:pPr>
            <a:r>
              <a:rPr lang="1106" sz="1200"/>
              <a:t>Y gair gorchymyn yma yw 'Esboniwch' – rhoi manylion a rhesymau dros sut a pham mae rhywbeth fel y mae. </a:t>
            </a:r>
          </a:p>
          <a:p>
            <a:endParaRPr lang="en-GB" sz="1200"/>
          </a:p>
          <a:p>
            <a:pPr>
              <a:defRPr b="0" i="0"/>
            </a:pPr>
            <a:r>
              <a:rPr lang="1106" sz="1200"/>
              <a:t>Canolbwyntiwch ar Jess a Morgan drwyddi draw a cheisiwch roi ymatebion llawn.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AB5E1D73-7B2C-4C78-83F3-0256393D8B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02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 altLang="en-US">
                <a:latin typeface="Arial" panose="020B0604020202020204" pitchFamily="34" charset="0"/>
              </a:rPr>
              <a:t>Edrychwch ar eich atebion a thanlinellwch unrhyw beth yn eich ateb sydd yn y rhestri hyn neu unrhyw beth arall rydych chi'n teimlo sy'n briodol ac yn haeddu marc dan "Rhowch farciau am unrhyw ... arall"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46DCE7E0-1E6C-4D67-9F3B-52D4F3C3CD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2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/>
              <a:t>Edrychwch ar y disgrifyddion seiliedig ar fandiau a'r hyn a danlinellwyd gennych a lluniwch farn, h.y. rhowch farc i'ch hun am AA2.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A33EF852-FB7A-4B17-873E-4DE8FF19A6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45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 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'Trafodwch' – archwilio mater yn fanwl/mewn ffordd strwythuredig, gan ystyried syniadau gwahanol.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allweddol yma yw cynhwysiant.  Gwnewch yn siŵr eich bod yn meddwl am syniadau realistig a rhowch enghreifftiau i gefnogi eich ymateb. 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Gallech ddechrau drwy nodi beth mae cynhwysiant yn ei olygu i helpu i roi ffocws i'ch ymateb.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4515FD78-2323-481D-8A23-37B6237763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0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 altLang="en-US">
                <a:latin typeface="Arial" panose="020B0604020202020204" pitchFamily="34" charset="0"/>
              </a:rPr>
              <a:t>Edrychwch ar eich atebion a thanlinellwch unrhyw beth yn eich ateb sydd yn y rhestri hyn neu unrhyw beth arall rydych chi'n teimlo sy'n briodol ac yn haeddu marc dan "Rhowch farciau am unrhyw ... arall"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D559ECED-314D-4FA0-A4EE-434BBD1BD7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19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Edrychwch ar y disgrifyddion bandiau a'r hyn rydych chi wedi'i danlinellu a lluniwch farn, h.y. rhowch farc i'ch hun am AA3.</a:t>
            </a:r>
          </a:p>
          <a:p>
            <a:pPr>
              <a:defRPr b="0" i="0"/>
            </a:pPr>
            <a:r>
              <a:rPr lang="1106"/>
              <a:t>Gall eich athro gynghori os ydych chi rhwng bandiau.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C7AEBDD6-4627-4D01-951C-DD4AB63394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446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Cofiwch:  bydd darllen y frawddeg ar y dechrau yn gosod yr olygfa.</a:t>
            </a:r>
          </a:p>
          <a:p>
            <a:pPr>
              <a:defRPr b="0" i="0"/>
            </a:pPr>
            <a:r>
              <a:rPr lang="1106"/>
              <a:t>Y gair gorchymyn yma yw 'Amlinellwch' – nodi'r prif bwyntiau/rhoi disgrifiad byr neu nodi'r prif nodweddion. </a:t>
            </a:r>
          </a:p>
          <a:p>
            <a:pPr>
              <a:defRPr b="0" i="0"/>
            </a:pPr>
            <a:r>
              <a:rPr lang="1106"/>
              <a:t>Ceisiwch fynd i'r afael â'r tri gair allweddol yn nifer y llinellau sydd ar gael.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1F7CC8E5-2612-4343-BA53-5FAD022AAC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19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Mae hwn ychydig yn haws i'w farcio gan ei fod yn un marc ar gyfer bob pwynt cywir.</a:t>
            </a:r>
          </a:p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Eto, edrychwch ar eich atebion a thanlinellwch unrhyw beth yn eich ateb sydd yn y rhestri hyn neu unrhyw beth arall rydych chi'n teimlo sy'n briodol ac yn haeddu marc dan "Rhowch farciau am unrhyw ... arall ”</a:t>
            </a:r>
          </a:p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Dyfarnwch 1 marc am bob pwynt hyd at uchafswm o 3 marc.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A39D9ABF-5C16-4F89-B342-01AB8C6FDEE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34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 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'Esboniwch' – rhoi manylion a rhesymau dros sut a pham mae rhywbeth fel y mae.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Mae 6 marc ar gael yma. Ceisiwch esbonio nifer o ffactorau – cofiwch, nid rhestr sydd ei hangen, ond ysgrifennu estynedig.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CDA89E49-567E-4E64-9EDD-229372F0EC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73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Mae'r papur arholiad hwn yn dod o'r Deunyddiau Asesu Enghreifftiol.</a:t>
            </a:r>
          </a:p>
          <a:p>
            <a:pPr>
              <a:defRPr b="0" i="0"/>
            </a:pPr>
            <a:r>
              <a:rPr lang="1106"/>
              <a:t>Mae'n profi'r cynnwys a fydd wedi’i addysgu i chi ar gyfer Lefel 3 Iechyd  a Gofal Cymdeithasol: Egwyddorion a Chyd-destunau.</a:t>
            </a:r>
          </a:p>
          <a:p>
            <a:pPr>
              <a:defRPr b="0" i="0"/>
            </a:pPr>
            <a:r>
              <a:rPr lang="1106"/>
              <a:t>Mae'r arholiad yn 1 awr 45 munud o hyd.</a:t>
            </a:r>
          </a:p>
          <a:p>
            <a:pPr>
              <a:defRPr b="0" i="0"/>
            </a:pPr>
            <a:r>
              <a:rPr lang="1106"/>
              <a:t>Mae'r papur yn cynnwys 5 cwestiwn.</a:t>
            </a:r>
          </a:p>
          <a:p>
            <a:pPr>
              <a:defRPr b="0" i="0"/>
            </a:pPr>
            <a:r>
              <a:rPr lang="1106"/>
              <a:t>Mae'r mathau o gwestiynau yn amrywio.</a:t>
            </a:r>
          </a:p>
          <a:p>
            <a:pPr>
              <a:defRPr b="0" i="0"/>
            </a:pPr>
            <a:r>
              <a:rPr lang="1106"/>
              <a:t>Bydd y papur yn asesu AA1, AA2 ac AA3.</a:t>
            </a:r>
          </a:p>
          <a:p>
            <a:pPr>
              <a:defRPr b="0" i="0"/>
            </a:pPr>
            <a:r>
              <a:rPr lang="1106"/>
              <a:t>100 yw’r marc uchaf ar gyfer y papur hwn.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9E7F8D49-1F2A-43CE-860D-7F790E66EE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326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Edrychwch ar eich atebion a thanlinellwch unrhyw beth yn eich ateb sydd yn y rhestri neu unrhyw beth arall rydych chi'n teimlo sy'n briodol ac yn haeddu marc dan "Rhowch farciau am unrhyw ... arall”</a:t>
            </a:r>
          </a:p>
          <a:p>
            <a:pPr>
              <a:defRPr b="0" i="0"/>
            </a:pPr>
            <a:r>
              <a:rPr lang="1106"/>
              <a:t>Bydd hyn yna'n eich helpu i ddyfarnu marc gan nad yw'n 1 marc am bob pwynt ar gyfer y math hwn o gwestiwn.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7599B278-6FB0-4578-9397-96AA94B8D77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65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Edrychwch ar y disgrifyddion seiliedig ar fandiau a'r hyn rydych chi wedi'i danlinellu a lluniwch farn, h.y. rhowch farc allan o 6 i'ch hun am AA2.</a:t>
            </a:r>
          </a:p>
          <a:p>
            <a:pPr>
              <a:defRPr b="0" i="0"/>
            </a:pPr>
            <a:r>
              <a:rPr lang="1106"/>
              <a:t>Gall eich athro gynghori os ydych chi rhwng bandiau.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10414301-AE10-4673-B4B1-CF6FC0A41BA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285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 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'Gwerthuswch' – sicrhewch eich bod yn rhoi rhywfaint o farn yn yr ymateb ac yn eu cyfiawnhau. </a:t>
            </a:r>
          </a:p>
          <a:p>
            <a:pPr>
              <a:defRPr b="0" i="0"/>
            </a:pPr>
            <a:r>
              <a:rPr lang="1106"/>
              <a:t>Mae 8 marc ar gael yma, felly rydym yn disgwyl i chi gymhwyso eich gwybodaeth am sut mae'r system arolygiaeth yn gweithio.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85640BFD-FA22-4A9A-BA5D-B8C74741D5F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658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Edrychwch ar eich atebion a thanlinellwch unrhyw beth yn eich ateb sydd yn y rhestri neu unrhyw beth arall rydych chi'n teimlo sy'n briodol ac yn haeddu marc dan "Rhowch farciau am unrhyw ... arall ”</a:t>
            </a:r>
          </a:p>
          <a:p>
            <a:pPr>
              <a:defRPr b="0" i="0"/>
            </a:pPr>
            <a:r>
              <a:rPr lang="1106"/>
              <a:t>Bydd hyn yna'n eich helpu i ddyfarnu marc gan nad yw'n 1 marc am bob pwynt ar gyfer y math hwn o gwestiwn.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C271D485-89FD-4719-8FCB-308E7D2622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516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Edrychwch ar y disgrifyddion seiliedig ar fandiau a'r hyn rydych chi wedi'i danlinellu a lluniwch farn, h.y. rhowch farc allan o 6 i'ch hun am AA2.</a:t>
            </a:r>
          </a:p>
          <a:p>
            <a:pPr>
              <a:defRPr b="0" i="0"/>
            </a:pPr>
            <a:r>
              <a:rPr lang="1106"/>
              <a:t>Gall eich athro gynghori os ydych chi rhwng bandiau.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E643ED52-8A81-4307-9C77-A89E114856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612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'Esboniwch' – rhoi manylion a rhesymau dros sut a pham mae rhywbeth fel y mae.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Mae 6 marc ar gael yma.  Ceisiwch esbonio nifer o ffactorau – cofiwch, nid rhestr sydd ei hangen, ond ysgrifennu estynedig.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B35A9FDE-E0BE-4358-BBC6-C1F9D2AB06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098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Edrychwch ar eich atebion a thanlinellwch unrhyw beth yn eich ateb sydd yn y rhestri neu unrhyw beth arall rydych chi'n teimlo sy'n briodol ac yn haeddu marc dan "Rhowch farciau am unrhyw ... arall ”</a:t>
            </a:r>
          </a:p>
          <a:p>
            <a:pPr>
              <a:defRPr b="0" i="0"/>
            </a:pPr>
            <a:r>
              <a:rPr lang="1106"/>
              <a:t>Bydd hyn yna'n eich helpu i ddyfarnu marc gan nad yw'n 1 marc am bob pwynt ar gyfer y math hwn o gwestiwn.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40379C00-63D1-4E82-8412-039213A791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28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Edrychwch ar y disgrifyddion seiliedig ar fandiau a'r hyn rydych chi wedi'i danlinellu a lluniwch farn, h.y. rhowch farc allan o 6 i'ch hun am AA2.</a:t>
            </a:r>
          </a:p>
          <a:p>
            <a:pPr>
              <a:defRPr b="0" i="0"/>
            </a:pPr>
            <a:r>
              <a:rPr lang="1106"/>
              <a:t>Gall eich athro gynghori os ydych chi rhwng bandiau.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4A6575FE-3133-419B-8B48-540E25D5C37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223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 yn uchel.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'Disgrifiwch' felly mae angen i chi roi gwybodaeth benodol. </a:t>
            </a:r>
          </a:p>
          <a:p>
            <a:pPr>
              <a:defRPr b="0" i="0"/>
            </a:pPr>
            <a:r>
              <a:rPr lang="1106"/>
              <a:t>Mae 4 marc ar gael yma.  Ceisiwch esbonio nifer o ddyletswyddau'r ICTA – cofiwch, nid rhestr sydd ei hangen, ond ysgrifennu estynedig.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13A611DC-1CAD-42BD-953C-39EF1B4F8B4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28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sz="1200">
                <a:solidFill>
                  <a:schemeClr val="tx1"/>
                </a:solidFill>
              </a:rPr>
              <a:t>Rydym yn chwilio yma am dystiolaeth eich bod yn gallu rhoi disgrifiad ac nid dim ond cofio ffeithiau.</a:t>
            </a:r>
          </a:p>
          <a:p>
            <a:endParaRPr lang="en-US" altLang="en-US" sz="1200">
              <a:solidFill>
                <a:schemeClr val="tx1"/>
              </a:solidFill>
            </a:endParaRPr>
          </a:p>
          <a:p>
            <a:pPr>
              <a:defRPr b="0" i="0"/>
            </a:pPr>
            <a:r>
              <a:rPr lang="1106" altLang="en-US" sz="1200">
                <a:solidFill>
                  <a:schemeClr val="tx1"/>
                </a:solidFill>
                <a:latin typeface="Arial" panose="020B0604020202020204" pitchFamily="34" charset="0"/>
              </a:rPr>
              <a:t>Edrychwch ar eich atebion a thanlinellwch unrhyw beth sydd yn y rhestr hon.</a:t>
            </a:r>
          </a:p>
          <a:p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 b="0" i="0"/>
            </a:pPr>
            <a:r>
              <a:rPr lang="1106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Dyfarnwch 1 marc</a:t>
            </a:r>
            <a:r>
              <a:rPr lang="1106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t> am ddisgrifiad sylfaenol – e.e. efallai y bydd cyfeiriad at un neu ddau o bwyntiau yn unig </a:t>
            </a:r>
          </a:p>
          <a:p>
            <a:pPr>
              <a:defRPr b="0" i="0"/>
            </a:pPr>
            <a:r>
              <a:rPr lang="1106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2 farc </a:t>
            </a:r>
            <a:r>
              <a:rPr lang="1106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t>am ddisgrifiad boddhaol – e.e. dau neu dri pwynt gyda rhywfaint o esboniad </a:t>
            </a:r>
          </a:p>
          <a:p>
            <a:pPr>
              <a:defRPr b="0" i="0"/>
            </a:pPr>
            <a:r>
              <a:rPr lang="1106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3 marc </a:t>
            </a:r>
            <a:r>
              <a:rPr lang="1106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t>am ddisgrifiad da – e.e. tri neu bedwar pwynt gydag esboniad clir </a:t>
            </a:r>
          </a:p>
          <a:p>
            <a:pPr>
              <a:defRPr b="0" i="0"/>
            </a:pPr>
            <a:r>
              <a:rPr lang="1106" altLang="en-US" sz="1200" b="1">
                <a:solidFill>
                  <a:schemeClr val="tx1"/>
                </a:solidFill>
                <a:latin typeface="Arial" panose="020B0604020202020204" pitchFamily="34" charset="0"/>
              </a:rPr>
              <a:t>4 marc</a:t>
            </a:r>
            <a:r>
              <a:rPr lang="1106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t> am ddisgrifiad rhagorol – e.e. byddai'n cynnwys yr holl bwyntiau a restrir ac yn rhoi llawer o fanylion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904A915C-F391-4E27-AF99-F9BD0F1FD4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6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Yn gyntaf, darllenwch y cyfarwyddiadau ar glawr blaen y papur arholiad.</a:t>
            </a:r>
          </a:p>
          <a:p>
            <a:pPr>
              <a:defRPr b="0" i="0"/>
            </a:pPr>
            <a:r>
              <a:rPr lang="1106"/>
              <a:t>Darllenwch yr adran Cyfarwyddiadau i Ymgeiswyr a'r adran Gwybodaeth i Ymgeiswyr.</a:t>
            </a:r>
          </a:p>
          <a:p>
            <a:pPr>
              <a:defRPr b="0" i="0"/>
            </a:pPr>
            <a:r>
              <a:rPr lang="1106"/>
              <a:t>Ysgrifennwch eich enw a’ch rhif ymgeisydd yn yr adran gywir o'r llyfryn.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9B77D9C7-7B00-4E0E-964C-DD1E8F5FB5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595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 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'Esboniwch' – rhoi manylion a rhesymau dros sut a pham mae rhywbeth fel y mae.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Mae 6 marc ar gael yma.  Ceisiwch esbonio nifer o ffyrdd y gallai'r gweithwyr gofal ddarparu gofal person-ganolog – cofiwch, nid rhestr sydd ei hangen, ond ysgrifennu estynedig.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0B90A366-ECF2-4741-8F5F-50630D85BDD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289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Edrychwch ar eich atebion a thanlinellwch unrhyw beth yn eich ateb sydd yn y rhestri neu unrhyw beth arall rydych chi'n teimlo sy'n briodol ac yn haeddu marc dan "Rhowch farciau am unrhyw ... arall”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/>
              <a:t>Yna bydd hyn yn eich helpu i ddyfarnu marc, ar gyfer y math hwn o gwestiwn, nid yw'n 1 marc am bob pwynt.  Mae'r bandiau marciau ar y sleid nesaf i'ch helpu chi.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84FFF18E-B26D-4797-9119-9891BC60111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118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Edrychwch ar y disgrifyddion seiliedig ar fandiau a'r hyn rydych chi wedi'i danlinellu a lluniwch farn, h.y. rhowch farc allan o 6 i'ch hun am AA2.</a:t>
            </a:r>
          </a:p>
          <a:p>
            <a:pPr>
              <a:defRPr b="0" i="0"/>
            </a:pPr>
            <a:r>
              <a:rPr lang="1106"/>
              <a:t>Gall eich athro gynghori os ydych chi rhwng bandiau, ond edrychwch yn ôl hefyd ar yr awgrymiadau a roddwyd i chi yn gynharach.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DD687D8D-12D5-4B7F-9887-F449C55317A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935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 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'Trafodwch' felly, eto, rydym yn chwilio am wybodaeth gymhwysol.</a:t>
            </a:r>
          </a:p>
          <a:p>
            <a:pPr>
              <a:defRPr b="0" i="0"/>
            </a:pPr>
            <a:r>
              <a:rPr lang="1106"/>
              <a:t>Mae 8 marc ar gael yma.  Ceisiwch drafod agweddau cadarnhaol a negyddol yn eich ymateb – cofiwch, nid rhestr sydd ei hangen, ond ysgrifennu estynedig.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883ED123-1055-4280-8955-448FC28CD00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665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Unwaith eto, edrychwch ar eich atebion a thanlinellwch unrhyw beth yn y rhestri neu unrhyw beth arall rydych chi'n teimlo sy'n briodol ac yn haeddu marciau ("Rhowch farciau am unrhyw ... arall ”).</a:t>
            </a:r>
          </a:p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Yma rydym yn chwilio am alw gwybodaeth i gof yn ogystal â'i chymhwyso – felly gellir rhoi marciau am osodiadau ffeithiol ac ymhelaethu.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A1548F2A-2BD0-4F9E-B652-B747A313702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9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Edrychwch ar y disgrifyddion seiliedig ar fandiau a'r hyn rydych chi wedi'i danlinellu a lluniwch farn, h.y. rhowch farc i'ch hun am AA1 ac AA3.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Adiwch nhw at ei gilydd i roi cyfanswm marciau allan o 8.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96709C5D-7A94-4CB8-B0E4-5F205EBD617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815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Eto, bwriad y frawddeg ar y dechrau yw gosod yr olygfa.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'Amlinellwch' – nodi'r prif bwyntiau/rhoi disgrifiad byr neu nodi'r prif nodweddion. 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/>
              <a:t>Sicrhewch nad oes dryswch rhwng yr ymatebion ar gyfer (i) ac (ii). </a:t>
            </a:r>
          </a:p>
          <a:p>
            <a:pPr>
              <a:defRPr b="0" i="0"/>
            </a:pPr>
            <a:r>
              <a:rPr lang="1106"/>
              <a:t> 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51A030A9-4D4D-4310-A8F8-EE9ED8EE6E4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326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Edrychwch ar eich atebion.</a:t>
            </a:r>
          </a:p>
          <a:p>
            <a:endParaRPr lang="en-US">
              <a:latin typeface="Arial" panose="020B0604020202020204" pitchFamily="34" charset="0"/>
            </a:endParaRPr>
          </a:p>
          <a:p>
            <a:pPr>
              <a:defRPr b="0" i="0"/>
            </a:pPr>
            <a:r>
              <a:rPr lang="1106">
                <a:latin typeface="Arial" panose="020B0604020202020204" pitchFamily="34" charset="0"/>
              </a:rPr>
              <a:t>Cofiwch y gallwch chi roi hyd at 3 marc i'ch hun am bob amlinelliad – defnyddiwch y canllawiau isod:</a:t>
            </a:r>
          </a:p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Rhowch 1 marc am amlinelliad sylfaenol </a:t>
            </a:r>
          </a:p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2 farc am amlinelliad boddhaol </a:t>
            </a:r>
          </a:p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3 marc am amlinelliad da iawn a chlir – agos iawn i'r diffiniad yn y cynllun marcio.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C7B15FD1-9C7B-4BEB-BF6C-7CFD75D9F74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273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'Esboniwch' – rhoi manylion a rhesymau dros sut a pham mae rhywbeth fel y mae.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Mae 6 marc ar gael yma.  Ceisiwch esbonio nifer o ffactorau – cofiwch, nid rhestr sydd ei hangen, ond ysgrifennu estynedig.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58B88793-C0B8-430F-9A8D-DBB8CD5442F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59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Edrychwch ar eich atebion a thanlinellwch unrhyw beth yn eich ateb sydd yn y rhestri neu unrhyw beth arall rydych chi'n teimlo sy'n briodol ac yn haeddu marc dan "Rhowch farciau am unrhyw ... arall ”</a:t>
            </a:r>
          </a:p>
          <a:p>
            <a:pPr>
              <a:defRPr b="0" i="0"/>
            </a:pPr>
            <a:r>
              <a:rPr lang="1106"/>
              <a:t>Bydd hyn yna'n eich helpu i ddyfarnu marc gan nad yw'n 1 marc am bob pwynt ar gyfer y math hwn o gwestiwn.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204D9927-2CC9-43DD-AF49-E8160EB4E7D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65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/>
              <a:t>Darllenwch y sleid.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88BCB173-2373-42FE-8EFE-865EAE8BC0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216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Edrychwch ar y disgrifyddion bandiau a'r hyn rydych chi wedi'i danlinellu a lluniwch farn, h.y. rhowch farc allan o 6 i'ch hun am AA2.</a:t>
            </a:r>
          </a:p>
          <a:p>
            <a:pPr>
              <a:defRPr b="0" i="0"/>
            </a:pPr>
            <a:r>
              <a:rPr lang="1106"/>
              <a:t>Gall eich athro gynghori os ydych chi rhwng bandiau.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0135B98E-6B1B-49F1-84A8-9283BCD1D6D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338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Darllenwch y cwestiwn 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Y gair gorchymyn yma yw 'Archwiliwch' – ymchwilio'n agos ac yn fanwl.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Mae hwn yn gwestiwn tariff uchel.  Cynlluniwch eich ateb yn ofalus.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Geiriau allweddol:  'dulliau gwahanol', 'diogelu hawliau', 'unigolion mewn cartrefi gofal'.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109E64E2-599D-4C20-85E2-FA5790EA793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6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Edrychwch ar eich atebion a thanlinellwch unrhyw beth yn eich ateb sydd yn y rhestri neu unrhyw beth arall rydych chi'n teimlo sy'n briodol ac yn haeddu marc dan "Rhowch farciau am unrhyw ... arall”</a:t>
            </a:r>
          </a:p>
          <a:p>
            <a:pPr>
              <a:defRPr b="0" i="0"/>
            </a:pPr>
            <a:r>
              <a:rPr lang="1106"/>
              <a:t>Bydd hyn yna'n eich helpu i ddyfarnu marc gan nad yw'n 1 marc am bob pwynt ar gyfer y math hwn o gwestiwn. </a:t>
            </a:r>
          </a:p>
          <a:p>
            <a:pPr>
              <a:defRPr b="0" i="0"/>
            </a:pPr>
            <a:r>
              <a:rPr lang="1106"/>
              <a:t>Rydym yn chwilio am wybodaeth gymhwysol drwy ysgrifennu estynedig.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F6B285A7-1F07-467C-93F1-AEB571ACD21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69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Edrychwch ar y disgrifyddion seiliedig ar fandiau a'r hyn rydych chi wedi'i danlinellu a lluniwch farn, h.y. rhowch farc allan o 8 i'ch hun am AA3.</a:t>
            </a:r>
          </a:p>
          <a:p>
            <a:pPr>
              <a:defRPr b="0" i="0"/>
            </a:pPr>
            <a:r>
              <a:rPr lang="1106"/>
              <a:t>Gall eich athro gynghori os ydych chi rhwng bandiau.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780DD9D4-E80A-43D0-8869-564B1F4586F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915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Da iawn – rydych chi wedi cyrraedd diwedd y papur. </a:t>
            </a:r>
          </a:p>
          <a:p>
            <a:endParaRPr lang="en-US"/>
          </a:p>
          <a:p>
            <a:pPr>
              <a:defRPr b="0" i="0"/>
            </a:pPr>
            <a:r>
              <a:rPr lang="1106"/>
              <a:t>Dylech chi nawr allu rhoi marc allan o 100 i'ch hun. </a:t>
            </a:r>
          </a:p>
          <a:p>
            <a:endParaRPr lang="en-US"/>
          </a:p>
          <a:p>
            <a:pPr>
              <a:defRPr b="0" i="0"/>
            </a:pPr>
            <a:r>
              <a:rPr lang="1106"/>
              <a:t>Gan nad oes arholiadau blaenorol i roi syniad i chi o sut byddech chi wedi gwneud, mae'n well dilyn y raddfa GMU sy'n cael ei disgrifio yn y sleid hon i gael amcan radd ar gyfer eich gwaith caled. 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Cofiwch ddyblu eich marc – felly, os ydych chi wedi cael 60/100, byddai hynny x 2 yn 120 GMU – sef Gradd C.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17B40E5F-B00E-4DF5-9152-8133A84137E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951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DE6294FF-5E6D-41C7-ADA9-DB24C05160E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3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Mae'r holl gwestiynau yn y papur hwn yn dilyn yr un fformat.</a:t>
            </a:r>
          </a:p>
          <a:p>
            <a:pPr>
              <a:defRPr b="0" i="0"/>
            </a:pPr>
            <a:r>
              <a:rPr lang="1106"/>
              <a:t>Maen nhw'n asesu'r tri amcan asesu a dylech ddilyn yr un dull ar gyfer bob rhan o gwestiwn/is-adran.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870CDB21-EA5E-4F15-9A47-4C9020438F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34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Mae gan gwestiwn 1 frawddeg ar y dechrau i amlinellu’r cefndir ar gyfer y cwestiwn.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Darllenwch y cwestiwn.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Mae'r ferf orchmynnol Esboniwch yn allweddol; mae angen i chi roi ymateb estynedig fel sy’n cael ei ddangos gan nifer y llinellau. Gwnewch yn siŵr eich bod yn canolbwyntio ar y cwestiwn ac yn cadw at gam-drin ariannol.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A30FEC09-036D-4B91-8495-1247CA98F9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37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Er mwyn cael mynediad at yi'r ystod lawn o farciau, mae angen i'ch ymateb gyfeirio at Jean – edrychwch ar rai o'r atebion a roddwyd gennych a thanlinellwch yr hyn yr ydych wedi'i gynnwys o'r cynllun marcio.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90ADE727-5666-4B30-81FC-9BD7508DB4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97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Cynllun marcio seiliedig ar fandiau yw hwn – felly mae angen i chi lunio barn ar eich ymateb cyn dyfarnu marc.</a:t>
            </a:r>
          </a:p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Edrychwch ar faint o bwyntiau rydych chi wedi'u hamlinellu a lluniwch farn. </a:t>
            </a:r>
          </a:p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Rhowch farc rhwng 0 a 6 i'ch hun.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6ED8432F-6F12-4235-809A-65523ECEE9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1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defRPr b="0"/>
            </a:lvl3pPr>
            <a:lvl4pPr marL="268288" indent="0">
              <a:lnSpc>
                <a:spcPct val="100000"/>
              </a:lnSpc>
              <a:buNone/>
              <a:defRPr b="1"/>
            </a:lvl4pPr>
            <a:lvl5pPr marL="490538" indent="-187325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225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10973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15479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009471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0B8476-C42C-E946-9AE6-450EBBA8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25" y="1121566"/>
            <a:ext cx="6615951" cy="5055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4B8640-7FCE-A346-B4B6-DA2804688F54}"/>
              </a:ext>
            </a:extLst>
          </p:cNvPr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1E9D45D-B271-5D41-A966-131A637835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9" r:id="rId2"/>
    <p:sldLayoutId id="2147483743" r:id="rId3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F94130"/>
        </a:buClr>
        <a:buSzTx/>
        <a:buFont typeface="Arial"/>
        <a:buNone/>
        <a:defRPr lang="en-US"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937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None/>
        <a:defRPr lang="en-US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marR="0" indent="-214313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600"/>
        </a:spcAft>
        <a:buClr>
          <a:srgbClr val="F94130"/>
        </a:buClr>
        <a:buSzTx/>
        <a:buFont typeface="Arial" panose="020B0604020202020204" pitchFamily="34" charset="0"/>
        <a:buChar char="•"/>
        <a:defRPr lang="en-US"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222250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4320" userDrawn="1">
          <p15:clr>
            <a:srgbClr val="F26B43"/>
          </p15:clr>
        </p15:guide>
        <p15:guide id="5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pos="7355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pos="325" userDrawn="1">
          <p15:clr>
            <a:srgbClr val="F26B43"/>
          </p15:clr>
        </p15:guide>
        <p15:guide id="11" orient="horz" pos="618" userDrawn="1">
          <p15:clr>
            <a:srgbClr val="F26B43"/>
          </p15:clr>
        </p15:guide>
        <p15:guide id="12" orient="horz" pos="14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286445" y="1051131"/>
            <a:ext cx="11619110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2400" dirty="0"/>
              <a:t>Lefel 3 Iechyd a Gofal Cymdeithasol: Egwyddorion a Chyd-destunau – Uned 5</a:t>
            </a:r>
            <a:endParaRPr lang="en-GB" sz="2400" dirty="0"/>
          </a:p>
          <a:p>
            <a:pPr algn="r">
              <a:defRPr b="0" i="0"/>
            </a:pPr>
            <a:r>
              <a:rPr lang="1106" sz="2400" dirty="0"/>
              <a:t>              4973</a:t>
            </a:r>
            <a:r>
              <a:rPr lang="en-GB" sz="2400" dirty="0"/>
              <a:t>N</a:t>
            </a:r>
            <a:r>
              <a:rPr lang="1106" sz="2400" dirty="0"/>
              <a:t>C/</a:t>
            </a:r>
            <a:r>
              <a:rPr lang="en-GB" sz="2400" dirty="0"/>
              <a:t>N</a:t>
            </a:r>
            <a:r>
              <a:rPr lang="1106" sz="2400" dirty="0"/>
              <a:t>D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68964" y="354573"/>
            <a:ext cx="4353564" cy="45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2400"/>
              <a:t>Arweiniad i'r Arholiad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6642686"/>
            <a:ext cx="7742191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lnSpc>
                <a:spcPct val="100000"/>
              </a:lnSpc>
              <a:spcBef>
                <a:spcPct val="20000"/>
              </a:spcBef>
              <a:defRPr/>
            </a:pPr>
            <a:endParaRPr lang="en-US" sz="2800" b="1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F97CAD36-9E92-454D-A31A-87269C8BD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444" y="1799259"/>
            <a:ext cx="11619109" cy="497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DE7744E-43CF-4D1D-B916-87C4E7BB6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4874"/>
      </p:ext>
    </p:extLst>
  </p:cSld>
  <p:clrMapOvr>
    <a:masterClrMapping/>
  </p:clrMapOvr>
  <p:transition advTm="12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48B423-870A-45B9-B6DB-CD97AD45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368811"/>
            <a:ext cx="7339584" cy="30805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1(b), AA1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D7A2306-2FCB-4C5F-8DCD-A0E115DE2D54}"/>
              </a:ext>
            </a:extLst>
          </p:cNvPr>
          <p:cNvSpPr/>
          <p:nvPr/>
        </p:nvSpPr>
        <p:spPr>
          <a:xfrm>
            <a:off x="8334531" y="2022102"/>
            <a:ext cx="3543870" cy="4583456"/>
          </a:xfrm>
          <a:prstGeom prst="wedgeEllipseCallout">
            <a:avLst>
              <a:gd name="adj1" fmla="val -249046"/>
              <a:gd name="adj2" fmla="val -573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A1C8A-37B9-4739-943B-59870B5BFA51}"/>
              </a:ext>
            </a:extLst>
          </p:cNvPr>
          <p:cNvSpPr txBox="1"/>
          <p:nvPr/>
        </p:nvSpPr>
        <p:spPr>
          <a:xfrm>
            <a:off x="9024079" y="2524924"/>
            <a:ext cx="23586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Y gair gorchymyn yma yw 'Rhowch' – rhoi, enwi.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Darllenwch y cwestiwn yn ofalus. Yma, mae gofyn i chi roi tair enghraifft yn eich ateb.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Gwnewch yn siŵr nad ydych chi'n ailadrodd eich hun.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28CF9D-0344-476E-AB1E-0968D8762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37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0D8908-BE38-4968-AC55-01F7B8741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164373"/>
            <a:ext cx="7559017" cy="467886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1 (b) AA1 cynllun marcio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790EED9-6402-4A77-A532-03CD6A7DDC8E}"/>
              </a:ext>
            </a:extLst>
          </p:cNvPr>
          <p:cNvSpPr/>
          <p:nvPr/>
        </p:nvSpPr>
        <p:spPr>
          <a:xfrm>
            <a:off x="8601815" y="1273358"/>
            <a:ext cx="3233746" cy="2880776"/>
          </a:xfrm>
          <a:prstGeom prst="wedgeEllipseCallout">
            <a:avLst>
              <a:gd name="adj1" fmla="val -98990"/>
              <a:gd name="adj2" fmla="val -2720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4DB975-AE85-4031-82C4-19B7A07BFE4E}"/>
              </a:ext>
            </a:extLst>
          </p:cNvPr>
          <p:cNvSpPr txBox="1"/>
          <p:nvPr/>
        </p:nvSpPr>
        <p:spPr>
          <a:xfrm>
            <a:off x="9240417" y="1559584"/>
            <a:ext cx="2222649" cy="228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 dirty="0">
                <a:latin typeface="Arial" panose="020B0604020202020204" pitchFamily="34" charset="0"/>
              </a:rPr>
              <a:t>Edrychwch ar eich atebion a thanlinellwch unrhyw beth yn eich ateb sydd yn y rhestri hyn a rhowch farc priodol i'ch hun.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E76A2A5-5BE6-4E24-AA37-534229A7C1BF}"/>
              </a:ext>
            </a:extLst>
          </p:cNvPr>
          <p:cNvSpPr/>
          <p:nvPr/>
        </p:nvSpPr>
        <p:spPr>
          <a:xfrm>
            <a:off x="8304752" y="4339944"/>
            <a:ext cx="3755442" cy="2308324"/>
          </a:xfrm>
          <a:prstGeom prst="wedgeEllipseCallout">
            <a:avLst>
              <a:gd name="adj1" fmla="val -155844"/>
              <a:gd name="adj2" fmla="val 50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73F51-4D16-4250-A1AB-540FDA4C8466}"/>
              </a:ext>
            </a:extLst>
          </p:cNvPr>
          <p:cNvSpPr txBox="1"/>
          <p:nvPr/>
        </p:nvSpPr>
        <p:spPr>
          <a:xfrm>
            <a:off x="9117323" y="4620860"/>
            <a:ext cx="2378721" cy="1739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Golyga hyn y gallwn bob amser roi marc i ymateb nad yw ar y rhestr ond sy'n gywir – holwch eith athro os nad ydych yn siŵr.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8BCA9F-7DF9-4D90-9793-406CC2C88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0196"/>
      </p:ext>
    </p:extLst>
  </p:cSld>
  <p:clrMapOvr>
    <a:masterClrMapping/>
  </p:clrMapOvr>
  <p:transition advTm="16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906C6E-1CBF-49CF-97C4-A4C56DD7E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8" y="1191321"/>
            <a:ext cx="7922325" cy="40497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 dirty="0"/>
              <a:t>Cwestiwn 1(c)</a:t>
            </a:r>
            <a:r>
              <a:rPr lang="en-GB" sz="2400" dirty="0"/>
              <a:t>,</a:t>
            </a:r>
            <a:r>
              <a:rPr lang="1106" sz="2400" dirty="0"/>
              <a:t> AA1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344C152-E23C-48F6-9006-620469F7B1C4}"/>
              </a:ext>
            </a:extLst>
          </p:cNvPr>
          <p:cNvSpPr/>
          <p:nvPr/>
        </p:nvSpPr>
        <p:spPr>
          <a:xfrm>
            <a:off x="8460361" y="3069301"/>
            <a:ext cx="3542270" cy="2987619"/>
          </a:xfrm>
          <a:prstGeom prst="wedgeEllipseCallout">
            <a:avLst>
              <a:gd name="adj1" fmla="val -244865"/>
              <a:gd name="adj2" fmla="val -759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C7EC8-8DAB-4E78-AFE1-D9215A673500}"/>
              </a:ext>
            </a:extLst>
          </p:cNvPr>
          <p:cNvSpPr txBox="1"/>
          <p:nvPr/>
        </p:nvSpPr>
        <p:spPr>
          <a:xfrm rot="10800000" flipV="1">
            <a:off x="8851267" y="3556264"/>
            <a:ext cx="2898652" cy="201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Y gair gorchymyn yma yw 'Diffiniwch' – rhoi union ystyr rhywbeth.</a:t>
            </a:r>
          </a:p>
          <a:p>
            <a:pPr>
              <a:defRPr b="0" i="0"/>
            </a:pPr>
            <a:r>
              <a:rPr lang="1106" dirty="0"/>
              <a:t>Fodd bynnag, mae'n gwestiwn 3 marc felly ceisiwch roi cymaint o fanylion â phosibl.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8BC043-B12C-4D82-9C8A-1361A9C61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1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9047A6-A3E0-4F4B-A7CF-650A600C7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027472"/>
            <a:ext cx="6300839" cy="57691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1 (c) AA1 cynllun marcio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77EC41E-F5F9-4C6F-A955-614447BA106C}"/>
              </a:ext>
            </a:extLst>
          </p:cNvPr>
          <p:cNvSpPr/>
          <p:nvPr/>
        </p:nvSpPr>
        <p:spPr>
          <a:xfrm>
            <a:off x="8167816" y="1540639"/>
            <a:ext cx="3667745" cy="4205253"/>
          </a:xfrm>
          <a:prstGeom prst="wedgeEllipseCallout">
            <a:avLst>
              <a:gd name="adj1" fmla="val -172519"/>
              <a:gd name="adj2" fmla="val -3215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10769-937A-411A-80E5-10916C36D4A1}"/>
              </a:ext>
            </a:extLst>
          </p:cNvPr>
          <p:cNvSpPr txBox="1"/>
          <p:nvPr/>
        </p:nvSpPr>
        <p:spPr>
          <a:xfrm>
            <a:off x="8718748" y="2068464"/>
            <a:ext cx="2674401" cy="302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Rydym yn chwilio yma am dystiolaeth eich bod yn gallu darparu diffiniad manwl.</a:t>
            </a:r>
          </a:p>
          <a:p>
            <a:pPr>
              <a:defRPr b="0" i="0"/>
            </a:pPr>
            <a:r>
              <a:rPr lang="1106" sz="1600" dirty="0"/>
              <a:t>Rhowch i'ch hun:</a:t>
            </a:r>
          </a:p>
          <a:p>
            <a:pPr>
              <a:defRPr b="0" i="0"/>
            </a:pPr>
            <a:r>
              <a:rPr lang="1106" sz="1600" b="1" dirty="0"/>
              <a:t>1 marc </a:t>
            </a:r>
            <a:r>
              <a:rPr lang="1106" sz="1600" b="0" dirty="0"/>
              <a:t>am ddiffiniad sylfaenol iawn </a:t>
            </a:r>
          </a:p>
          <a:p>
            <a:pPr>
              <a:defRPr b="0" i="0"/>
            </a:pPr>
            <a:r>
              <a:rPr lang="1106" sz="1600" b="1" dirty="0"/>
              <a:t>2 farc </a:t>
            </a:r>
            <a:r>
              <a:rPr lang="1106" sz="1600" b="0" dirty="0"/>
              <a:t>am ddiffiniad boddhaol </a:t>
            </a:r>
          </a:p>
          <a:p>
            <a:pPr>
              <a:defRPr b="0" i="0"/>
            </a:pPr>
            <a:r>
              <a:rPr lang="1106" sz="1600" b="1" dirty="0"/>
              <a:t>3 marc </a:t>
            </a:r>
            <a:r>
              <a:rPr lang="1106" sz="1600" b="0" dirty="0"/>
              <a:t>am ddiffiniad cadarn, manwl – eto, bydd eich athro yn gallu cynghori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E77CD7-A8D3-44F8-BB13-3685053AB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61711"/>
      </p:ext>
    </p:extLst>
  </p:cSld>
  <p:clrMapOvr>
    <a:masterClrMapping/>
  </p:clrMapOvr>
  <p:transition advTm="22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65567F8-1836-48AD-8AB6-E866DB0F5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990136"/>
            <a:ext cx="6122420" cy="58121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1 (ch), AA1 ac AA3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15D7A65-E3C1-4937-818D-EE6CF0F62754}"/>
              </a:ext>
            </a:extLst>
          </p:cNvPr>
          <p:cNvSpPr/>
          <p:nvPr/>
        </p:nvSpPr>
        <p:spPr>
          <a:xfrm>
            <a:off x="6874194" y="918008"/>
            <a:ext cx="4961367" cy="2925758"/>
          </a:xfrm>
          <a:prstGeom prst="wedgeEllipseCallout">
            <a:avLst>
              <a:gd name="adj1" fmla="val -114259"/>
              <a:gd name="adj2" fmla="val -366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A712E-FB55-4464-ADE4-FAF37B4AA36A}"/>
              </a:ext>
            </a:extLst>
          </p:cNvPr>
          <p:cNvSpPr txBox="1"/>
          <p:nvPr/>
        </p:nvSpPr>
        <p:spPr>
          <a:xfrm>
            <a:off x="7508187" y="1378582"/>
            <a:ext cx="43273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Y gair gorchymyn yma yw 'Dadansoddwch' – archwilio mater yn fanwl/sut mae'r rhannau'n berthnasol i'r cyfan, i esbonio a dehongli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Cryfderau – pethau cadarnhaol </a:t>
            </a:r>
          </a:p>
          <a:p>
            <a:pPr>
              <a:defRPr b="0" i="0"/>
            </a:pPr>
            <a:r>
              <a:rPr lang="1106" dirty="0"/>
              <a:t>Gwendidau – pethau negyddol</a:t>
            </a:r>
          </a:p>
          <a:p>
            <a:endParaRPr lang="en-GB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1B05A15-59F5-41C1-AB9F-49BFDC9FCFD8}"/>
              </a:ext>
            </a:extLst>
          </p:cNvPr>
          <p:cNvSpPr/>
          <p:nvPr/>
        </p:nvSpPr>
        <p:spPr>
          <a:xfrm>
            <a:off x="7508187" y="4014439"/>
            <a:ext cx="4327374" cy="2698641"/>
          </a:xfrm>
          <a:prstGeom prst="wedgeEllipseCallout">
            <a:avLst>
              <a:gd name="adj1" fmla="val -81651"/>
              <a:gd name="adj2" fmla="val -611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5D5576-0E1E-421F-BFAB-A7A9B09D4502}"/>
              </a:ext>
            </a:extLst>
          </p:cNvPr>
          <p:cNvSpPr txBox="1"/>
          <p:nvPr/>
        </p:nvSpPr>
        <p:spPr>
          <a:xfrm>
            <a:off x="8229599" y="4337793"/>
            <a:ext cx="31475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Mae 8 marc yn llawer o farciau felly cofiwch gynllunio eich ymateb yn ofalus a chynhwyswch gcymaint o fanylion â phosibl. Peidiwch ag ysgrifennu mewn pwyntiau bwled.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A933AA-511B-4ED0-92A3-E608489F6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73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E40776-574D-4749-860C-437CBB580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95" y="950292"/>
            <a:ext cx="6543675" cy="55149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1 (ch) AA1 ac Cynllun marcio AA3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5880595-637B-48D2-95E1-30AD998F6A62}"/>
              </a:ext>
            </a:extLst>
          </p:cNvPr>
          <p:cNvSpPr/>
          <p:nvPr/>
        </p:nvSpPr>
        <p:spPr>
          <a:xfrm>
            <a:off x="8574374" y="3116991"/>
            <a:ext cx="3513548" cy="3531276"/>
          </a:xfrm>
          <a:prstGeom prst="wedgeEllipseCallout">
            <a:avLst>
              <a:gd name="adj1" fmla="val -75255"/>
              <a:gd name="adj2" fmla="val -102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CEB4F-725E-4DD8-9AE6-F5B6112D81DD}"/>
              </a:ext>
            </a:extLst>
          </p:cNvPr>
          <p:cNvSpPr txBox="1"/>
          <p:nvPr/>
        </p:nvSpPr>
        <p:spPr>
          <a:xfrm>
            <a:off x="9263972" y="3505129"/>
            <a:ext cx="2653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 dirty="0">
                <a:latin typeface="Arial" panose="020B0604020202020204" pitchFamily="34" charset="0"/>
              </a:rPr>
              <a:t>Edrychwch ar eich atebion a thanlinellwch unrhyw beth yn eich ateb sydd yn y rhestri hyn neu unrhyw beth arall rydych chi'n teimlo sy'n briodol ac yn haeddu marc dan "Rhowch farciau am unrhyw ... arall"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ADB0DA0-5FBD-4C51-951A-2C1F3316771E}"/>
              </a:ext>
            </a:extLst>
          </p:cNvPr>
          <p:cNvSpPr/>
          <p:nvPr/>
        </p:nvSpPr>
        <p:spPr>
          <a:xfrm>
            <a:off x="9046881" y="1147212"/>
            <a:ext cx="2648292" cy="1900849"/>
          </a:xfrm>
          <a:prstGeom prst="wedgeEllipseCallout">
            <a:avLst>
              <a:gd name="adj1" fmla="val -169151"/>
              <a:gd name="adj2" fmla="val -237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85BDFB-80E1-494B-95C0-9BC5AA322E5B}"/>
              </a:ext>
            </a:extLst>
          </p:cNvPr>
          <p:cNvSpPr txBox="1"/>
          <p:nvPr/>
        </p:nvSpPr>
        <p:spPr>
          <a:xfrm>
            <a:off x="9576753" y="1375592"/>
            <a:ext cx="2006018" cy="118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Rydych chi'n edrych ar ddangos dau sgìl yn yr ymateb hwn.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D6587F-A232-463B-9247-677C6C6EA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143" y="2464767"/>
            <a:ext cx="2847975" cy="4000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6A7682-369C-4268-883C-67A3ACE11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4932"/>
      </p:ext>
    </p:extLst>
  </p:cSld>
  <p:clrMapOvr>
    <a:masterClrMapping/>
  </p:clrMapOvr>
  <p:transition advTm="26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F34155-92BF-4612-BB83-58BAC87ED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926946"/>
            <a:ext cx="6543675" cy="58864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1 (ch) AA1 ac Bandiau marcio AA3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D9CB8DB-C566-48CE-BEB0-AD4EADA6A622}"/>
              </a:ext>
            </a:extLst>
          </p:cNvPr>
          <p:cNvSpPr/>
          <p:nvPr/>
        </p:nvSpPr>
        <p:spPr>
          <a:xfrm>
            <a:off x="7379472" y="2232286"/>
            <a:ext cx="4456089" cy="3097369"/>
          </a:xfrm>
          <a:prstGeom prst="wedgeEllipseCallout">
            <a:avLst>
              <a:gd name="adj1" fmla="val -56567"/>
              <a:gd name="adj2" fmla="val -631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19AD9-20AD-4A25-A73F-9ACCFD96D24A}"/>
              </a:ext>
            </a:extLst>
          </p:cNvPr>
          <p:cNvSpPr txBox="1"/>
          <p:nvPr/>
        </p:nvSpPr>
        <p:spPr>
          <a:xfrm>
            <a:off x="8052267" y="2626808"/>
            <a:ext cx="3228264" cy="228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Edrychwch ar y disgrifyddion bandiau a'r hyn rydych chi wedi'i amlinellu a lluniwch farn, h.y. rhowch farc i'ch hun am AA1 ac AA2.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Adiwch nhw at ei gilydd i roi cyfanswm marciau allan o 8.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CE0C22-C88C-45FB-A9D5-961B61CCE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28379"/>
      </p:ext>
    </p:extLst>
  </p:cSld>
  <p:clrMapOvr>
    <a:masterClrMapping/>
  </p:clrMapOvr>
  <p:transition advTm="25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E872B6-FCE0-4E3A-B12F-5BBC577B2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021847"/>
            <a:ext cx="7482882" cy="52116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2 (a), AA1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B17C136-CF23-428E-9253-CEF3F52E7B77}"/>
              </a:ext>
            </a:extLst>
          </p:cNvPr>
          <p:cNvSpPr/>
          <p:nvPr/>
        </p:nvSpPr>
        <p:spPr>
          <a:xfrm>
            <a:off x="8296507" y="1293542"/>
            <a:ext cx="3668752" cy="5084956"/>
          </a:xfrm>
          <a:prstGeom prst="wedgeEllipseCallout">
            <a:avLst>
              <a:gd name="adj1" fmla="val -69148"/>
              <a:gd name="adj2" fmla="val -173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b="0" i="0"/>
            </a:pPr>
            <a:r>
              <a:rPr lang="1106" dirty="0">
                <a:solidFill>
                  <a:schemeClr val="tx1"/>
                </a:solidFill>
              </a:rPr>
              <a:t>Mae brawddeg fanwl ar y dechrau yn y cwestiwn hwn – byddwch yn ofalus wrth ei darllen i barhau i ganolbwyntio.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pPr>
              <a:defRPr b="0" i="0"/>
            </a:pPr>
            <a:r>
              <a:rPr lang="1106" dirty="0">
                <a:solidFill>
                  <a:schemeClr val="tx1"/>
                </a:solidFill>
              </a:rPr>
              <a:t>Y gair gorchymyn yma yw 'Disgrifiwch' – rhoi nodweddion/prif nodweddion neu ddisgrifiad byr.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0DE46A-9C4B-405B-9121-C487EDD9F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83722"/>
      </p:ext>
    </p:extLst>
  </p:cSld>
  <p:clrMapOvr>
    <a:masterClrMapping/>
  </p:clrMapOvr>
  <p:transition advTm="79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C54190-AB68-45BA-ADEC-4132CF7FD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8" y="1218269"/>
            <a:ext cx="7472083" cy="464727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2 (a) – cynllun marcio AA1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7347CEC-3F2D-4431-A3B9-95702DDB3248}"/>
              </a:ext>
            </a:extLst>
          </p:cNvPr>
          <p:cNvSpPr/>
          <p:nvPr/>
        </p:nvSpPr>
        <p:spPr>
          <a:xfrm>
            <a:off x="8054367" y="1218269"/>
            <a:ext cx="3936335" cy="5389809"/>
          </a:xfrm>
          <a:prstGeom prst="wedgeEllipseCallout">
            <a:avLst>
              <a:gd name="adj1" fmla="val -85034"/>
              <a:gd name="adj2" fmla="val -54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b="0" i="0"/>
            </a:pPr>
            <a:r>
              <a:rPr lang="1106" sz="1600" dirty="0">
                <a:solidFill>
                  <a:schemeClr val="tx1"/>
                </a:solidFill>
              </a:rPr>
              <a:t>Rydym yn chwilio yma am dystiolaeth eich bod yn gallu rhoi disgrifiad ac nid dim ond cofio ffeithiau.</a:t>
            </a:r>
          </a:p>
          <a:p>
            <a:endParaRPr lang="en-US" altLang="en-US" sz="1600" dirty="0">
              <a:solidFill>
                <a:schemeClr val="tx1"/>
              </a:solidFill>
            </a:endParaRPr>
          </a:p>
          <a:p>
            <a:pPr>
              <a:defRPr b="0" i="0"/>
            </a:pPr>
            <a:r>
              <a:rPr lang="1106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Edrychwch ar eich atebion a thanlinellwch unrhyw beth sydd yn y rhestr hon.</a:t>
            </a:r>
          </a:p>
          <a:p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 b="0" i="0"/>
            </a:pPr>
            <a:r>
              <a:rPr lang="1106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Rhowch 1 marc</a:t>
            </a:r>
            <a:r>
              <a:rPr lang="1106" altLang="en-US" sz="1600" b="0" dirty="0">
                <a:solidFill>
                  <a:schemeClr val="tx1"/>
                </a:solidFill>
                <a:latin typeface="Arial" panose="020B0604020202020204" pitchFamily="34" charset="0"/>
              </a:rPr>
              <a:t> am ddisgrifiad sylfaenol  </a:t>
            </a:r>
          </a:p>
          <a:p>
            <a:pPr>
              <a:defRPr b="0" i="0"/>
            </a:pPr>
            <a:r>
              <a:rPr lang="1106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2 farc </a:t>
            </a:r>
            <a:r>
              <a:rPr lang="1106" altLang="en-US" sz="1600" b="0" dirty="0">
                <a:solidFill>
                  <a:schemeClr val="tx1"/>
                </a:solidFill>
                <a:latin typeface="Arial" panose="020B0604020202020204" pitchFamily="34" charset="0"/>
              </a:rPr>
              <a:t>am ddisgrifiad boddhaol a </a:t>
            </a:r>
          </a:p>
          <a:p>
            <a:pPr>
              <a:defRPr b="0" i="0"/>
            </a:pPr>
            <a:r>
              <a:rPr lang="1106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3 marc</a:t>
            </a:r>
            <a:r>
              <a:rPr lang="1106" altLang="en-US" sz="1600" b="0" dirty="0">
                <a:solidFill>
                  <a:schemeClr val="tx1"/>
                </a:solidFill>
                <a:latin typeface="Arial" panose="020B0604020202020204" pitchFamily="34" charset="0"/>
              </a:rPr>
              <a:t> am ddisgrifiad da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4B1B88-E0FE-4D8E-9099-DB168DE67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88306"/>
      </p:ext>
    </p:extLst>
  </p:cSld>
  <p:clrMapOvr>
    <a:masterClrMapping/>
  </p:clrMapOvr>
  <p:transition advTm="27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92DB27-8149-4576-8FA4-003DAFF9A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85" y="1335321"/>
            <a:ext cx="7933407" cy="23222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2 (b), AA1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570B52F-A136-4D34-95FD-0B5D993FB25C}"/>
              </a:ext>
            </a:extLst>
          </p:cNvPr>
          <p:cNvSpPr/>
          <p:nvPr/>
        </p:nvSpPr>
        <p:spPr>
          <a:xfrm>
            <a:off x="8601815" y="3097446"/>
            <a:ext cx="3497258" cy="3544812"/>
          </a:xfrm>
          <a:prstGeom prst="wedgeEllipseCallout">
            <a:avLst>
              <a:gd name="adj1" fmla="val -246161"/>
              <a:gd name="adj2" fmla="val -902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b="0" i="0"/>
            </a:pPr>
            <a:r>
              <a:rPr lang="1106" dirty="0">
                <a:solidFill>
                  <a:schemeClr val="tx1"/>
                </a:solidFill>
              </a:rPr>
              <a:t>Y gair gorchymyn yma yw 'Rhowch' – rhoi, enwi.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pPr>
              <a:defRPr b="0" i="0"/>
            </a:pPr>
            <a:r>
              <a:rPr lang="1106" dirty="0">
                <a:solidFill>
                  <a:schemeClr val="tx1"/>
                </a:solidFill>
              </a:rPr>
              <a:t>Darllenwch y cwestiwn yn ofalus. Yma, mae gofyn i chi roi enghreifftiau yn eich ateb.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D2BB16-4903-4DD3-8F31-EE6248293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32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964633-CF30-439D-889C-7608ED97A1DD}"/>
              </a:ext>
            </a:extLst>
          </p:cNvPr>
          <p:cNvSpPr txBox="1"/>
          <p:nvPr/>
        </p:nvSpPr>
        <p:spPr>
          <a:xfrm>
            <a:off x="345204" y="1353261"/>
            <a:ext cx="8039819" cy="500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  <a:defRPr b="0" i="0"/>
            </a:pPr>
            <a:r>
              <a:rPr lang="1106" sz="28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Copi o'r papur arholiad</a:t>
            </a:r>
          </a:p>
          <a:p>
            <a:pPr marL="571500" indent="-571500">
              <a:buFont typeface="Arial" panose="020B0604020202020204" pitchFamily="34" charset="0"/>
              <a:buChar char="•"/>
              <a:defRPr b="0" i="0"/>
            </a:pPr>
            <a:r>
              <a:rPr lang="1106" sz="28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Pen a phensil</a:t>
            </a:r>
          </a:p>
          <a:p>
            <a:pPr marL="571500" indent="-571500">
              <a:buFont typeface="Arial" panose="020B0604020202020204" pitchFamily="34" charset="0"/>
              <a:buChar char="•"/>
              <a:defRPr b="0" i="0"/>
            </a:pPr>
            <a:r>
              <a:rPr lang="1106" sz="28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Pen uwcholeuo </a:t>
            </a:r>
          </a:p>
          <a:p>
            <a:pPr marL="571500" indent="-571500">
              <a:buFont typeface="Arial" panose="020B0604020202020204" pitchFamily="34" charset="0"/>
              <a:buChar char="•"/>
              <a:defRPr b="0" i="0"/>
            </a:pPr>
            <a:r>
              <a:rPr lang="1106" sz="28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Oriawr</a:t>
            </a:r>
          </a:p>
          <a:p>
            <a:pPr marL="571500" indent="-571500">
              <a:buFont typeface="Arial" panose="020B0604020202020204" pitchFamily="34" charset="0"/>
              <a:buChar char="•"/>
              <a:defRPr b="0" i="0"/>
            </a:pPr>
            <a:r>
              <a:rPr lang="1106" sz="28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Nodiadau Post-</a:t>
            </a:r>
            <a:r>
              <a:rPr lang="en-GB" sz="28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1106" sz="28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EDCDE5-198E-4AD7-95CD-995F1060265F}"/>
              </a:ext>
            </a:extLst>
          </p:cNvPr>
          <p:cNvSpPr txBox="1"/>
          <p:nvPr/>
        </p:nvSpPr>
        <p:spPr>
          <a:xfrm>
            <a:off x="345204" y="306005"/>
            <a:ext cx="848179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>
              <a:defRPr b="0" i="0"/>
            </a:pPr>
            <a:r>
              <a:rPr lang="1106" sz="2400">
                <a:solidFill>
                  <a:srgbClr val="0077C8"/>
                </a:solidFill>
                <a:latin typeface="+mj-lt"/>
              </a:rPr>
              <a:t>Yr hyn y dylai fod gennych chi o'ch blaen: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9FA3CF-C415-4E69-943E-694E66581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31452"/>
      </p:ext>
    </p:extLst>
  </p:cSld>
  <p:clrMapOvr>
    <a:masterClrMapping/>
  </p:clrMapOvr>
  <p:transition advTm="30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351EBD-91B6-4E5E-8703-AA5DCF70A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29" y="1245917"/>
            <a:ext cx="7975716" cy="40286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2 (b) AA1 cynllun marcio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65FBBC1-AA7D-42BF-BBB1-195D006A551E}"/>
              </a:ext>
            </a:extLst>
          </p:cNvPr>
          <p:cNvSpPr/>
          <p:nvPr/>
        </p:nvSpPr>
        <p:spPr>
          <a:xfrm>
            <a:off x="8601815" y="2386361"/>
            <a:ext cx="3296536" cy="4255897"/>
          </a:xfrm>
          <a:prstGeom prst="wedgeEllipseCallout">
            <a:avLst>
              <a:gd name="adj1" fmla="val -164965"/>
              <a:gd name="adj2" fmla="val -534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b="0" i="0"/>
            </a:pPr>
            <a:r>
              <a:rPr lang="1106" dirty="0">
                <a:solidFill>
                  <a:schemeClr val="tx1"/>
                </a:solidFill>
              </a:rPr>
              <a:t>Mae'r cynllun marcio hwn yn caniatáu 1 marc fesul ffactor ac, eto, gallan nhw fod o'r rhestr hwn neu unrhyw rai eraill y bydd eich athro yn cadarnhau eu bod yn gywir – rhowch 0, 1 neu 2 o farciau i'ch hun.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CD2BD8-4366-4AD8-B41E-B8712AD00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6718"/>
      </p:ext>
    </p:extLst>
  </p:cSld>
  <p:clrMapOvr>
    <a:masterClrMapping/>
  </p:clrMapOvr>
  <p:transition advTm="196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D98E72-48B3-4262-9A69-ACF28F498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8" y="1083178"/>
            <a:ext cx="6614537" cy="54737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2 (c), AA2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C5DD333-C5DA-40D6-A6BA-92055029EC1C}"/>
              </a:ext>
            </a:extLst>
          </p:cNvPr>
          <p:cNvSpPr/>
          <p:nvPr/>
        </p:nvSpPr>
        <p:spPr>
          <a:xfrm>
            <a:off x="7806904" y="2151852"/>
            <a:ext cx="3587505" cy="3674026"/>
          </a:xfrm>
          <a:prstGeom prst="wedgeEllipseCallout">
            <a:avLst>
              <a:gd name="adj1" fmla="val -219906"/>
              <a:gd name="adj2" fmla="val -621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A9E90D-4892-4682-A02A-B8DE00F6331C}"/>
              </a:ext>
            </a:extLst>
          </p:cNvPr>
          <p:cNvSpPr txBox="1"/>
          <p:nvPr/>
        </p:nvSpPr>
        <p:spPr>
          <a:xfrm>
            <a:off x="8416851" y="2712629"/>
            <a:ext cx="2542061" cy="2532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/>
              <a:t>Y gair gorchymyn yma yw 'Esboniwch' – rhoi manylion a rhesymau dros sut a pham mae rhywbeth fel y mae. </a:t>
            </a:r>
          </a:p>
          <a:p>
            <a:endParaRPr lang="en-GB" sz="1600"/>
          </a:p>
          <a:p>
            <a:pPr>
              <a:defRPr b="0" i="0"/>
            </a:pPr>
            <a:r>
              <a:rPr lang="1106" sz="1600"/>
              <a:t>Canolbwyntiwch ar Jess a Morgan drwyddi draw a cheisiwch roi ymatebion llawn.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FCB97D-29BF-4743-96D9-3E0EC17EE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37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32F747-DCC7-4BCE-89F8-212C99F5D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011915"/>
            <a:ext cx="6524625" cy="5676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2 (c) AA2 cynllun marcio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7956184-4C77-4E79-B5D4-1863F33DBFDC}"/>
              </a:ext>
            </a:extLst>
          </p:cNvPr>
          <p:cNvSpPr/>
          <p:nvPr/>
        </p:nvSpPr>
        <p:spPr>
          <a:xfrm>
            <a:off x="7738324" y="1988597"/>
            <a:ext cx="3587505" cy="3674026"/>
          </a:xfrm>
          <a:prstGeom prst="wedgeEllipseCallout">
            <a:avLst>
              <a:gd name="adj1" fmla="val -97301"/>
              <a:gd name="adj2" fmla="val 135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1CA8E-24D2-457D-8227-50FB42623914}"/>
              </a:ext>
            </a:extLst>
          </p:cNvPr>
          <p:cNvSpPr txBox="1"/>
          <p:nvPr/>
        </p:nvSpPr>
        <p:spPr>
          <a:xfrm>
            <a:off x="8416427" y="2419204"/>
            <a:ext cx="25432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 dirty="0">
                <a:latin typeface="Arial" panose="020B0604020202020204" pitchFamily="34" charset="0"/>
              </a:rPr>
              <a:t>Edrychwch ar eich atebion a thanlinellwch unrhyw beth yn eich ateb sydd yn y rhestri hyn neu unrhyw beth arall rydych chi'n teimlo sy'n briodol ac yn haeddu marc "Rhowch farciau am unrhyw ... arall"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90CEA3-4D91-44FE-B1CC-AF8EB7954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47003"/>
      </p:ext>
    </p:extLst>
  </p:cSld>
  <p:clrMapOvr>
    <a:masterClrMapping/>
  </p:clrMapOvr>
  <p:transition advTm="19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2 (c) AA2 bandiau marciau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E683114-B4BB-4780-8496-4D5BD8F2E766}"/>
              </a:ext>
            </a:extLst>
          </p:cNvPr>
          <p:cNvSpPr/>
          <p:nvPr/>
        </p:nvSpPr>
        <p:spPr>
          <a:xfrm>
            <a:off x="8195310" y="3577590"/>
            <a:ext cx="3794882" cy="2948779"/>
          </a:xfrm>
          <a:prstGeom prst="wedgeEllipseCallout">
            <a:avLst>
              <a:gd name="adj1" fmla="val -53682"/>
              <a:gd name="adj2" fmla="val -814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FE011B-FDB6-4A7C-A770-D69EF6A539EE}"/>
              </a:ext>
            </a:extLst>
          </p:cNvPr>
          <p:cNvSpPr txBox="1"/>
          <p:nvPr/>
        </p:nvSpPr>
        <p:spPr>
          <a:xfrm>
            <a:off x="8610522" y="4295826"/>
            <a:ext cx="3228264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/>
              <a:t>Edrychwch ar y disgrifyddion bandiau a'r hyn a danlinellwyd gennych a lluniwch farn, h.y. rhowch farc i'ch hun am AA2.</a:t>
            </a:r>
          </a:p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5A7FBD-FD40-4DE3-BACB-1AAB635C7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8" y="1141838"/>
            <a:ext cx="7537615" cy="343016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FA2D7C-10A9-4938-9D78-ACA135CD7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00122"/>
      </p:ext>
    </p:extLst>
  </p:cSld>
  <p:clrMapOvr>
    <a:masterClrMapping/>
  </p:clrMapOvr>
  <p:transition advTm="14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584E2F-C7CF-45D5-A073-03D5F53E0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53" y="971366"/>
            <a:ext cx="5521188" cy="58866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2 (ch), AA3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430AFA6-C918-4310-B13D-5475759BF112}"/>
              </a:ext>
            </a:extLst>
          </p:cNvPr>
          <p:cNvSpPr/>
          <p:nvPr/>
        </p:nvSpPr>
        <p:spPr>
          <a:xfrm>
            <a:off x="6420118" y="1044576"/>
            <a:ext cx="5615189" cy="4994844"/>
          </a:xfrm>
          <a:prstGeom prst="wedgeEllipseCallout">
            <a:avLst>
              <a:gd name="adj1" fmla="val -112328"/>
              <a:gd name="adj2" fmla="val -435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CE38E-8898-4985-91F1-16B8E7A4FB80}"/>
              </a:ext>
            </a:extLst>
          </p:cNvPr>
          <p:cNvSpPr txBox="1"/>
          <p:nvPr/>
        </p:nvSpPr>
        <p:spPr>
          <a:xfrm>
            <a:off x="7493358" y="1572677"/>
            <a:ext cx="39254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Y gair gorchymyn yma yw 'Trafodwch' – archwilio mater yn fanwl/mewn ffordd strwythuredig, gan ystyried syniadau gwahanol.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Y gair allweddol yma yw cynhwysiant.  Gwnewch yn siŵr eich bod yn meddwl am syniadau realistig a rhowch enghreifftiau i gefnogi eich ymateb. 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Gallech ddechrau drwy nodi beth mae cynhwysiant yn ei olygu i helpu i roi ffocws i'ch ymateb.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BDDE98-DD3C-4744-80AD-8F92A63DC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63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AFC66C-FF69-4B15-8AD7-65190A33F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88" y="926190"/>
            <a:ext cx="5810250" cy="58483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2 (ch) Cynllun marcio AA3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434BA1-D669-42DF-AE03-09E4E6F05548}"/>
              </a:ext>
            </a:extLst>
          </p:cNvPr>
          <p:cNvGrpSpPr/>
          <p:nvPr/>
        </p:nvGrpSpPr>
        <p:grpSpPr>
          <a:xfrm>
            <a:off x="7715464" y="2005345"/>
            <a:ext cx="3587505" cy="3674026"/>
            <a:chOff x="7715464" y="2005345"/>
            <a:chExt cx="3587505" cy="3674026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029A760B-6E79-4FD3-8815-2CAD0B3A82F9}"/>
                </a:ext>
              </a:extLst>
            </p:cNvPr>
            <p:cNvSpPr/>
            <p:nvPr/>
          </p:nvSpPr>
          <p:spPr>
            <a:xfrm>
              <a:off x="7715464" y="2005345"/>
              <a:ext cx="3587505" cy="3674026"/>
            </a:xfrm>
            <a:prstGeom prst="wedgeEllipseCallout">
              <a:avLst>
                <a:gd name="adj1" fmla="val -115880"/>
                <a:gd name="adj2" fmla="val 669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A8C854-4E36-4CCD-82C5-22D5039F0A6F}"/>
                </a:ext>
              </a:extLst>
            </p:cNvPr>
            <p:cNvSpPr txBox="1"/>
            <p:nvPr/>
          </p:nvSpPr>
          <p:spPr>
            <a:xfrm>
              <a:off x="8304551" y="2419204"/>
              <a:ext cx="258822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altLang="en-US" dirty="0">
                  <a:latin typeface="Arial" panose="020B0604020202020204" pitchFamily="34" charset="0"/>
                </a:rPr>
                <a:t>Edrychwch ar eich atebion a thanlinellwch unrhyw beth yn eich ateb sydd yn y rhestri hyn neu unrhyw beth arall rydych chi'n teimlo sy'n briodol ac yn haeddu marc "Rhowch farciau am unrhyw ... arall … “</a:t>
              </a:r>
              <a:endParaRPr lang="en-GB" dirty="0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317BB2-E871-4125-84EB-88BD78B59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6477"/>
      </p:ext>
    </p:extLst>
  </p:cSld>
  <p:clrMapOvr>
    <a:masterClrMapping/>
  </p:clrMapOvr>
  <p:transition advTm="17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2 (ch) Bandiau marcio AA3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440690B-573F-4393-B500-E0089C391A18}"/>
              </a:ext>
            </a:extLst>
          </p:cNvPr>
          <p:cNvSpPr/>
          <p:nvPr/>
        </p:nvSpPr>
        <p:spPr>
          <a:xfrm>
            <a:off x="7627186" y="3675874"/>
            <a:ext cx="4456089" cy="3097369"/>
          </a:xfrm>
          <a:prstGeom prst="wedgeEllipseCallout">
            <a:avLst>
              <a:gd name="adj1" fmla="val -50896"/>
              <a:gd name="adj2" fmla="val -1222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653E2E-4C49-4873-A7E2-BA54104036EE}"/>
              </a:ext>
            </a:extLst>
          </p:cNvPr>
          <p:cNvSpPr txBox="1"/>
          <p:nvPr/>
        </p:nvSpPr>
        <p:spPr>
          <a:xfrm>
            <a:off x="8394317" y="4249111"/>
            <a:ext cx="3228264" cy="228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/>
              <a:t>Edrychwch ar y disgrifyddion bandiau a'r hyn rydych chi wedi'i danlinellu a lluniwch farn, h.y. rhowch farc allan o 8 i'ch hun am AA3.</a:t>
            </a:r>
          </a:p>
          <a:p>
            <a:pPr>
              <a:defRPr b="0" i="0"/>
            </a:pPr>
            <a:r>
              <a:rPr lang="1106"/>
              <a:t>Gall eich athro gynghori os ydych chi rhwng bandiau. </a:t>
            </a:r>
          </a:p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45C54-C059-45A2-A744-D9E2B2C65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42" y="1036831"/>
            <a:ext cx="7215868" cy="38027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D72031-9D79-4B9E-83F2-9CB5F2D4E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85027"/>
      </p:ext>
    </p:extLst>
  </p:cSld>
  <p:clrMapOvr>
    <a:masterClrMapping/>
  </p:clrMapOvr>
  <p:transition advTm="20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344EF7-1AEB-40EE-A34B-DDC179703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164489"/>
            <a:ext cx="7414864" cy="40654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3 (a), AA1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B4D65ED-ADB7-45DE-8035-8BF1659F20AB}"/>
              </a:ext>
            </a:extLst>
          </p:cNvPr>
          <p:cNvSpPr/>
          <p:nvPr/>
        </p:nvSpPr>
        <p:spPr>
          <a:xfrm>
            <a:off x="7994156" y="1978212"/>
            <a:ext cx="4121240" cy="4288774"/>
          </a:xfrm>
          <a:prstGeom prst="wedgeEllipseCallout">
            <a:avLst>
              <a:gd name="adj1" fmla="val -78881"/>
              <a:gd name="adj2" fmla="val -329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EE260-C1AA-4D62-95D6-15FBADABE8D2}"/>
              </a:ext>
            </a:extLst>
          </p:cNvPr>
          <p:cNvSpPr txBox="1"/>
          <p:nvPr/>
        </p:nvSpPr>
        <p:spPr>
          <a:xfrm>
            <a:off x="8787231" y="2436033"/>
            <a:ext cx="2559438" cy="338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Cofiwch: bydd darllen y frawddeg ar y dechrau i amlinellu’r cefndir.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Y gair gorchymyn yma yw 'Amlinellwch' – nodi'r prif bwyntiau/rhoi disgrifiad byr neu nodi'r prif nodweddion. 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Ceisiwch fynd i'r afael â'r tri gair allweddol.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564931-7413-4582-8AFC-F4CE68ACB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44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905A41-389C-4864-A0C5-86F0EDC56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932868"/>
            <a:ext cx="7185038" cy="58136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3 (a) AA1 cynllun marcio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73F399B-7060-45F0-85D6-F72045C4CCE1}"/>
              </a:ext>
            </a:extLst>
          </p:cNvPr>
          <p:cNvSpPr/>
          <p:nvPr/>
        </p:nvSpPr>
        <p:spPr>
          <a:xfrm>
            <a:off x="7619993" y="2248567"/>
            <a:ext cx="4300661" cy="3895755"/>
          </a:xfrm>
          <a:prstGeom prst="wedgeEllipseCallout">
            <a:avLst>
              <a:gd name="adj1" fmla="val -111283"/>
              <a:gd name="adj2" fmla="val 226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92EE1-710B-4441-9A5A-E5CC8E9CEDC2}"/>
              </a:ext>
            </a:extLst>
          </p:cNvPr>
          <p:cNvSpPr txBox="1"/>
          <p:nvPr/>
        </p:nvSpPr>
        <p:spPr>
          <a:xfrm>
            <a:off x="8326488" y="2753018"/>
            <a:ext cx="29585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 dirty="0">
                <a:latin typeface="Arial" panose="020B0604020202020204" pitchFamily="34" charset="0"/>
              </a:rPr>
              <a:t>Edrychwch ar eich atebion a thanlinellwch unrhyw beth yn eich ateb sydd yn y rhestri hyn neu unrhyw beth arall rydych chi'n teimlo sy'n briodol ac yn haeddu marc dan "Rhowch farciau am unrhyw ... arall ”</a:t>
            </a:r>
          </a:p>
          <a:p>
            <a:pPr>
              <a:defRPr b="0" i="0"/>
            </a:pPr>
            <a:r>
              <a:rPr lang="1106" altLang="en-US" dirty="0">
                <a:latin typeface="Arial" panose="020B0604020202020204" pitchFamily="34" charset="0"/>
              </a:rPr>
              <a:t>Dyfarnwch 1 marc am bob pwynt.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99C213-961B-4D80-8095-F34BC01E7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81826"/>
      </p:ext>
    </p:extLst>
  </p:cSld>
  <p:clrMapOvr>
    <a:masterClrMapping/>
  </p:clrMapOvr>
  <p:transition advTm="32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723E1C-0326-43D8-A929-D7DB69C71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990599"/>
            <a:ext cx="6939482" cy="56576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3 (b), AA2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ED4F9-ACEC-464B-B75A-27C67ED97DAF}"/>
              </a:ext>
            </a:extLst>
          </p:cNvPr>
          <p:cNvSpPr txBox="1"/>
          <p:nvPr/>
        </p:nvSpPr>
        <p:spPr>
          <a:xfrm>
            <a:off x="8867103" y="2807898"/>
            <a:ext cx="2475218" cy="3935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/>
              <a:t>Y gair gorchymyn yma yw 'Esboniwch' – rhoi manylion a rhesymau dros sut a pham mae rhywbeth fel y mae.</a:t>
            </a:r>
          </a:p>
          <a:p>
            <a:endParaRPr lang="en-GB"/>
          </a:p>
          <a:p>
            <a:pPr>
              <a:defRPr b="0" i="0"/>
            </a:pPr>
            <a:r>
              <a:rPr lang="1106"/>
              <a:t>Mae 5 marc ar gael yma.  Peidiwch â disgrifio gweithio amlasiantaethol yn unig; rhowch fanylion a rhesymau.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CCE44DC-33EA-4166-968A-3E8BFE5CE7B4}"/>
              </a:ext>
            </a:extLst>
          </p:cNvPr>
          <p:cNvSpPr/>
          <p:nvPr/>
        </p:nvSpPr>
        <p:spPr>
          <a:xfrm>
            <a:off x="7913916" y="2016625"/>
            <a:ext cx="4068646" cy="4631642"/>
          </a:xfrm>
          <a:prstGeom prst="wedgeEllipseCallout">
            <a:avLst>
              <a:gd name="adj1" fmla="val -92081"/>
              <a:gd name="adj2" fmla="val -583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97C14-9A4D-4245-A961-F13CE2A6EE15}"/>
              </a:ext>
            </a:extLst>
          </p:cNvPr>
          <p:cNvSpPr txBox="1"/>
          <p:nvPr/>
        </p:nvSpPr>
        <p:spPr>
          <a:xfrm>
            <a:off x="8703002" y="2650751"/>
            <a:ext cx="2728780" cy="3112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Y gair gorchymyn yma yw 'Esboniwch' – rhoi manylion a rhesymau dros sut a pham mae rhywbeth fel y mae.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Mae 6 marc ar gael yma. Ceisiwch esbonio nifer o ffactorau – cofiwch, nid rhestr sydd ei hangen, ond ysgrifennu estynedig.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598AD3-FFE3-47C2-AE10-A75E45D00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97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EDCDE5-198E-4AD7-95CD-995F1060265F}"/>
              </a:ext>
            </a:extLst>
          </p:cNvPr>
          <p:cNvSpPr txBox="1"/>
          <p:nvPr/>
        </p:nvSpPr>
        <p:spPr>
          <a:xfrm>
            <a:off x="366469" y="306002"/>
            <a:ext cx="848179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>
              <a:defRPr b="0" i="0"/>
            </a:pPr>
            <a:r>
              <a:rPr lang="1106" sz="2400">
                <a:solidFill>
                  <a:srgbClr val="0077C8"/>
                </a:solidFill>
                <a:latin typeface="+mj-lt"/>
              </a:rPr>
              <a:t>Cynnwys y papur arholiad hwn: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E4C449-C78A-4480-9B4F-362BF87D78D2}"/>
              </a:ext>
            </a:extLst>
          </p:cNvPr>
          <p:cNvSpPr txBox="1"/>
          <p:nvPr/>
        </p:nvSpPr>
        <p:spPr>
          <a:xfrm>
            <a:off x="466161" y="1398072"/>
            <a:ext cx="11474202" cy="500168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  <a:defRPr b="0" i="0"/>
            </a:pPr>
            <a:r>
              <a:rPr lang="1106" sz="300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Mae'r papur yn 1 awr a 45 munud o hyd.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  <a:defRPr b="0" i="0"/>
            </a:pPr>
            <a:r>
              <a:rPr lang="1106" sz="300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Mae'n profi eich gwybodaeth am egwyddorion a chyd-destunau Iechyd a Gofal Cymdeithasol.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  <a:defRPr b="0" i="0"/>
            </a:pPr>
            <a:r>
              <a:rPr lang="1106" sz="300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Mae'r papur yn cynnwys pum cwestiwn.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  <a:defRPr b="0" i="0"/>
            </a:pPr>
            <a:r>
              <a:rPr lang="1106" sz="300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Mae'r mathau o gwestiynau yn amrywio.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  <a:defRPr b="0" i="0"/>
            </a:pPr>
            <a:r>
              <a:rPr lang="1106" sz="300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Bydd y papur yn asesu AA1, AA2 ac AA3.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  <a:defRPr b="0" i="0"/>
            </a:pPr>
            <a:r>
              <a:rPr lang="1106" sz="300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100 yw’r marc uchaf ar gyfer y papur hwn.</a:t>
            </a:r>
          </a:p>
          <a:p>
            <a:pPr>
              <a:lnSpc>
                <a:spcPct val="110000"/>
              </a:lnSpc>
            </a:pPr>
            <a:endParaRPr lang="en-GB" sz="300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lnSpc>
                <a:spcPct val="110000"/>
              </a:lnSpc>
              <a:defRPr b="0" i="0"/>
            </a:pPr>
            <a:r>
              <a:rPr lang="1106" sz="300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Mae pob papur cwestiynau ar gyfer Iechyd a Gofal Cymdeithasol: Egwyddorion a Chyd-destunau yn dilyn yr un gosodiad â'r papur hwn.</a:t>
            </a:r>
          </a:p>
          <a:p>
            <a:endParaRPr lang="en-GB" sz="3600">
              <a:latin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5163DD-826C-4465-BB77-9B33452C20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3670597"/>
      </p:ext>
    </p:extLst>
  </p:cSld>
  <p:clrMapOvr>
    <a:masterClrMapping/>
  </p:clrMapOvr>
  <p:transition advTm="44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F3C864-8498-450B-89D1-94551CE33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129874"/>
            <a:ext cx="7821888" cy="52680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3 (b) AA2 cynllun marcio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8538E59-EEB8-4FB1-82B8-342B06B86741}"/>
              </a:ext>
            </a:extLst>
          </p:cNvPr>
          <p:cNvSpPr/>
          <p:nvPr/>
        </p:nvSpPr>
        <p:spPr>
          <a:xfrm>
            <a:off x="7460163" y="2220686"/>
            <a:ext cx="4520361" cy="4177264"/>
          </a:xfrm>
          <a:prstGeom prst="wedgeEllipseCallout">
            <a:avLst>
              <a:gd name="adj1" fmla="val -94702"/>
              <a:gd name="adj2" fmla="val -69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63449-551F-49EC-9003-D8D7F83FD7FF}"/>
              </a:ext>
            </a:extLst>
          </p:cNvPr>
          <p:cNvSpPr txBox="1"/>
          <p:nvPr/>
        </p:nvSpPr>
        <p:spPr>
          <a:xfrm>
            <a:off x="8208212" y="2773110"/>
            <a:ext cx="33296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 dirty="0">
                <a:latin typeface="Arial" panose="020B0604020202020204" pitchFamily="34" charset="0"/>
              </a:rPr>
              <a:t>Edrychwch ar eich atebion a thanlinellwch unrhyw beth yn eich ateb sydd yn y rhestri neu unrhyw beth arall rydych chi'n teimlo sy'n briodol ac yn haeddu marc dan "Rhowch farciau am unrhyw ... arall ”</a:t>
            </a:r>
          </a:p>
          <a:p>
            <a:pPr>
              <a:defRPr b="0" i="0"/>
            </a:pPr>
            <a:r>
              <a:rPr lang="1106" dirty="0"/>
              <a:t>Bydd hyn yna'n eich helpu i ddyfarnu marc gan nad yw'n 1 marc am bob pwynt ar gyfer y math hwn o gwestiwn.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254DC9-90C5-42A0-8150-BA17B27FB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6243"/>
      </p:ext>
    </p:extLst>
  </p:cSld>
  <p:clrMapOvr>
    <a:masterClrMapping/>
  </p:clrMapOvr>
  <p:transition advTm="24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2B88F2-DEDD-40FD-8AD5-20E3D70CA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42" y="1128131"/>
            <a:ext cx="8264652" cy="402373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3 (b) AA2 bandiau marciau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3849EE6-EDC5-4708-9D0E-734824F53C72}"/>
              </a:ext>
            </a:extLst>
          </p:cNvPr>
          <p:cNvSpPr/>
          <p:nvPr/>
        </p:nvSpPr>
        <p:spPr>
          <a:xfrm>
            <a:off x="7966779" y="3429000"/>
            <a:ext cx="4027299" cy="3219267"/>
          </a:xfrm>
          <a:prstGeom prst="wedgeEllipseCallout">
            <a:avLst>
              <a:gd name="adj1" fmla="val -31792"/>
              <a:gd name="adj2" fmla="val -993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8EBF2-8E33-4CF4-9154-3C015210BBA5}"/>
              </a:ext>
            </a:extLst>
          </p:cNvPr>
          <p:cNvSpPr txBox="1"/>
          <p:nvPr/>
        </p:nvSpPr>
        <p:spPr>
          <a:xfrm>
            <a:off x="8369388" y="4037228"/>
            <a:ext cx="35031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Edrychwch ar y disgrifyddion bandiau a'r hyn rydych chi wedi'i danlinellu a lluniwch farn, h.y. rhowch farc allan o 6 i'ch hun am AA2.</a:t>
            </a:r>
          </a:p>
          <a:p>
            <a:pPr>
              <a:defRPr b="0" i="0"/>
            </a:pPr>
            <a:r>
              <a:rPr lang="1106" dirty="0"/>
              <a:t>Gall eich athro gynghori os ydych chi rhwng bandiau.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EBBBB7-C8CC-4A86-8F4A-C0CD7E54E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38267"/>
      </p:ext>
    </p:extLst>
  </p:cSld>
  <p:clrMapOvr>
    <a:masterClrMapping/>
  </p:clrMapOvr>
  <p:transition advTm="19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6D2DD1-2DD9-4F7B-926D-3E4DCD263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962560"/>
            <a:ext cx="5583276" cy="5895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3 (c), AA3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B73643-64E7-4AE9-8428-11E6EFB0284D}"/>
              </a:ext>
            </a:extLst>
          </p:cNvPr>
          <p:cNvGrpSpPr/>
          <p:nvPr/>
        </p:nvGrpSpPr>
        <p:grpSpPr>
          <a:xfrm>
            <a:off x="7291159" y="1960566"/>
            <a:ext cx="4382353" cy="4687701"/>
            <a:chOff x="7974897" y="2343054"/>
            <a:chExt cx="3725363" cy="4314422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94D24046-5433-44F7-AEC0-1CDD4D940645}"/>
                </a:ext>
              </a:extLst>
            </p:cNvPr>
            <p:cNvSpPr/>
            <p:nvPr/>
          </p:nvSpPr>
          <p:spPr>
            <a:xfrm>
              <a:off x="7974897" y="2343054"/>
              <a:ext cx="3725363" cy="4314422"/>
            </a:xfrm>
            <a:prstGeom prst="wedgeEllipseCallout">
              <a:avLst>
                <a:gd name="adj1" fmla="val -184105"/>
                <a:gd name="adj2" fmla="val -6383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965E5E-4760-4D63-8369-AD51280C787D}"/>
                </a:ext>
              </a:extLst>
            </p:cNvPr>
            <p:cNvSpPr txBox="1"/>
            <p:nvPr/>
          </p:nvSpPr>
          <p:spPr>
            <a:xfrm>
              <a:off x="8600970" y="3194500"/>
              <a:ext cx="2728780" cy="261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dirty="0"/>
                <a:t>Y gair gorchymyn yma yw 'Gwerthuswch' – sicrhewch eich bod yn rhoi rhywfaint o farn yn yr ymateb ac yn eu cyfiawnhau. </a:t>
              </a:r>
            </a:p>
            <a:p>
              <a:pPr>
                <a:defRPr b="0" i="0"/>
              </a:pPr>
              <a:r>
                <a:rPr lang="1106" dirty="0"/>
                <a:t>Mae 8 marc ar gael yma, felly rydym yn disgwyl i chi gymhwyso eich gwybodaeth am sut mae'r system arolygiaeth yn gweithio.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61B983-597B-4F67-AB9B-DE81BE41F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0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DE9E57-3197-4265-99D0-986D5CEE9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09" y="894536"/>
            <a:ext cx="6745792" cy="59411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3 (c) Cynllun marcio AA3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84362C6-2366-4589-B6AD-BB6342733B5C}"/>
              </a:ext>
            </a:extLst>
          </p:cNvPr>
          <p:cNvSpPr/>
          <p:nvPr/>
        </p:nvSpPr>
        <p:spPr>
          <a:xfrm>
            <a:off x="8709106" y="1227875"/>
            <a:ext cx="3200400" cy="5278184"/>
          </a:xfrm>
          <a:prstGeom prst="wedgeEllipseCallout">
            <a:avLst>
              <a:gd name="adj1" fmla="val -64599"/>
              <a:gd name="adj2" fmla="val -4332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36007-A986-4772-9F7A-44CCC12CCE26}"/>
              </a:ext>
            </a:extLst>
          </p:cNvPr>
          <p:cNvSpPr txBox="1"/>
          <p:nvPr/>
        </p:nvSpPr>
        <p:spPr>
          <a:xfrm>
            <a:off x="9393925" y="1739070"/>
            <a:ext cx="213644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 sz="1600" dirty="0">
                <a:latin typeface="Arial" panose="020B0604020202020204" pitchFamily="34" charset="0"/>
              </a:rPr>
              <a:t>Edrychwch ar eich atebion a thanlinellwch unrhyw beth yn eich ateb sydd yn y rhestri neu unrhyw beth arall rydych chi'n teimlo sy'n briodol ac yn haeddu marc dan "Rhowch farciau am unrhyw ... arall ”</a:t>
            </a:r>
          </a:p>
          <a:p>
            <a:pPr>
              <a:defRPr b="0" i="0"/>
            </a:pPr>
            <a:r>
              <a:rPr lang="1106" sz="1600" dirty="0"/>
              <a:t>Bydd hyn yna'n eich helpu i ddyfarnu marc gan nad yw'n 1 marc am bob pwynt ar gyfer y math hwn o gwestiwn.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D1C36D-8ED3-41DB-998C-D4A897689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438" y="2018443"/>
            <a:ext cx="3528619" cy="42117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10D629-88EB-4DFE-86C1-4B048C305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57431"/>
      </p:ext>
    </p:extLst>
  </p:cSld>
  <p:clrMapOvr>
    <a:masterClrMapping/>
  </p:clrMapOvr>
  <p:transition advTm="24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FE8EFC-F2D9-4285-82E4-650C63AFA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93" y="1006863"/>
            <a:ext cx="7947878" cy="54417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3 (c) – bandiau marcio AA3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E2AB49-04E8-4A94-92DF-EB3CA62C2F91}"/>
              </a:ext>
            </a:extLst>
          </p:cNvPr>
          <p:cNvGrpSpPr/>
          <p:nvPr/>
        </p:nvGrpSpPr>
        <p:grpSpPr>
          <a:xfrm>
            <a:off x="8127665" y="3200400"/>
            <a:ext cx="3706842" cy="3447867"/>
            <a:chOff x="8123784" y="3550898"/>
            <a:chExt cx="3711313" cy="3097369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240DA0B5-81E3-4369-A508-1BA4CFD7318B}"/>
                </a:ext>
              </a:extLst>
            </p:cNvPr>
            <p:cNvSpPr/>
            <p:nvPr/>
          </p:nvSpPr>
          <p:spPr>
            <a:xfrm>
              <a:off x="8123784" y="3550898"/>
              <a:ext cx="3711313" cy="3097369"/>
            </a:xfrm>
            <a:prstGeom prst="wedgeEllipseCallout">
              <a:avLst>
                <a:gd name="adj1" fmla="val -37779"/>
                <a:gd name="adj2" fmla="val -7824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9EE766-0E11-4896-9D4D-E7C800BE17CE}"/>
                </a:ext>
              </a:extLst>
            </p:cNvPr>
            <p:cNvSpPr txBox="1"/>
            <p:nvPr/>
          </p:nvSpPr>
          <p:spPr>
            <a:xfrm>
              <a:off x="8448222" y="4180659"/>
              <a:ext cx="3228264" cy="2288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dirty="0"/>
                <a:t>Edrychwch ar y disgrifyddion seiliedig ar fandiau a'r hyn rydych chi wedi'i danlinellu a lluniwch farn, h.y. rhowch farc allan o 6 i'ch hun am AA2.</a:t>
              </a:r>
            </a:p>
            <a:p>
              <a:pPr>
                <a:defRPr b="0" i="0"/>
              </a:pPr>
              <a:r>
                <a:rPr lang="1106" dirty="0"/>
                <a:t>Gall eich athro gynghori os ydych chi rhwng bandiau. </a:t>
              </a:r>
            </a:p>
            <a:p>
              <a:endParaRPr lang="en-GB" dirty="0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B8A6D4-A735-4424-BBBA-0AAFB5CEF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01563"/>
      </p:ext>
    </p:extLst>
  </p:cSld>
  <p:clrMapOvr>
    <a:masterClrMapping/>
  </p:clrMapOvr>
  <p:transition advTm="21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C628DA-6C49-424E-9A0E-B9D5E12A4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8" y="1015109"/>
            <a:ext cx="6850821" cy="56303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 dirty="0"/>
              <a:t>Cwestiwn 3</a:t>
            </a:r>
            <a:r>
              <a:rPr lang="en-GB" sz="2400" dirty="0"/>
              <a:t> </a:t>
            </a:r>
            <a:r>
              <a:rPr lang="1106" sz="2400" dirty="0"/>
              <a:t>(ch), AA2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BC9010-DCDF-43EB-A882-CF8E37814A87}"/>
              </a:ext>
            </a:extLst>
          </p:cNvPr>
          <p:cNvGrpSpPr/>
          <p:nvPr/>
        </p:nvGrpSpPr>
        <p:grpSpPr>
          <a:xfrm>
            <a:off x="7463481" y="2331077"/>
            <a:ext cx="4388451" cy="4314422"/>
            <a:chOff x="8126569" y="2331077"/>
            <a:chExt cx="3725363" cy="4314422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07847E71-EFF8-40EB-9EA3-619661D48471}"/>
                </a:ext>
              </a:extLst>
            </p:cNvPr>
            <p:cNvSpPr/>
            <p:nvPr/>
          </p:nvSpPr>
          <p:spPr>
            <a:xfrm>
              <a:off x="8126569" y="2331077"/>
              <a:ext cx="3725363" cy="4314422"/>
            </a:xfrm>
            <a:prstGeom prst="wedgeEllipseCallout">
              <a:avLst>
                <a:gd name="adj1" fmla="val -94772"/>
                <a:gd name="adj2" fmla="val -6781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A1400F-A54E-455A-A556-A9468D98F778}"/>
                </a:ext>
              </a:extLst>
            </p:cNvPr>
            <p:cNvSpPr txBox="1"/>
            <p:nvPr/>
          </p:nvSpPr>
          <p:spPr>
            <a:xfrm>
              <a:off x="8725562" y="3057127"/>
              <a:ext cx="2728780" cy="283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/>
                <a:t>Y gair gorchymyn yma yw 'Esboniwch' – rhoi manylion a rhesymau dros sut a pham mae rhywbeth fel y mae.</a:t>
              </a:r>
            </a:p>
            <a:p>
              <a:endParaRPr lang="en-GB"/>
            </a:p>
            <a:p>
              <a:pPr>
                <a:defRPr b="0" i="0"/>
              </a:pPr>
              <a:r>
                <a:rPr lang="1106"/>
                <a:t>Mae 6 marc ar gael yma. Ceisiwch esbonio nifer o ffactorau – cofiwch, nid rhestr sydd ei hangen, ond ysgrifennu estynedig.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934EA4-36FA-4B0C-913C-5B069196B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86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E17294-E967-4918-9CE3-908A09C4B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892098"/>
            <a:ext cx="7353300" cy="5943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3 (ch) Cynllun marcio AA2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8A5BF8F-4C9D-4382-8DA7-D72D3568B417}"/>
              </a:ext>
            </a:extLst>
          </p:cNvPr>
          <p:cNvSpPr/>
          <p:nvPr/>
        </p:nvSpPr>
        <p:spPr>
          <a:xfrm>
            <a:off x="7862660" y="1494263"/>
            <a:ext cx="4138353" cy="4868060"/>
          </a:xfrm>
          <a:prstGeom prst="wedgeEllipseCallout">
            <a:avLst>
              <a:gd name="adj1" fmla="val -93920"/>
              <a:gd name="adj2" fmla="val -80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BA548-D037-46D9-9BA4-647F49F45D4E}"/>
              </a:ext>
            </a:extLst>
          </p:cNvPr>
          <p:cNvSpPr txBox="1"/>
          <p:nvPr/>
        </p:nvSpPr>
        <p:spPr>
          <a:xfrm>
            <a:off x="8557612" y="2155270"/>
            <a:ext cx="29577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 dirty="0">
                <a:latin typeface="Arial" panose="020B0604020202020204" pitchFamily="34" charset="0"/>
              </a:rPr>
              <a:t>Edrychwch ar eich atebion a thanlinellwch unrhyw beth yn eich ateb sydd yn y rhestri neu unrhyw beth arall rydych chi'n teimlo sy'n briodol ac yn haeddu marc dan "Rhowch farciau am unrhyw ... arall ”</a:t>
            </a:r>
          </a:p>
          <a:p>
            <a:pPr>
              <a:defRPr b="0" i="0"/>
            </a:pPr>
            <a:r>
              <a:rPr lang="1106" dirty="0"/>
              <a:t>Bydd hyn yna'n eich helpu i ddyfarnu marc gan nad yw'n 1 marc am bob pwynt ar gyfer y math hwn o gwestiwn.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D9F0E1-914D-4CE3-93D2-023A91474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31178"/>
      </p:ext>
    </p:extLst>
  </p:cSld>
  <p:clrMapOvr>
    <a:masterClrMapping/>
  </p:clrMapOvr>
  <p:transition advTm="22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EE9D4-DC77-4414-AA53-BB80B09F7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056811"/>
            <a:ext cx="7925906" cy="38497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3 (ch) Bandiau marcio AA2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519045-A6AB-4A26-A7F7-D1CD3E8479FA}"/>
              </a:ext>
            </a:extLst>
          </p:cNvPr>
          <p:cNvGrpSpPr/>
          <p:nvPr/>
        </p:nvGrpSpPr>
        <p:grpSpPr>
          <a:xfrm>
            <a:off x="7828156" y="3468158"/>
            <a:ext cx="4007405" cy="3097369"/>
            <a:chOff x="7966779" y="3550898"/>
            <a:chExt cx="3711313" cy="3097369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021BDE78-4A6B-4CFB-8090-23990B6EC381}"/>
                </a:ext>
              </a:extLst>
            </p:cNvPr>
            <p:cNvSpPr/>
            <p:nvPr/>
          </p:nvSpPr>
          <p:spPr>
            <a:xfrm>
              <a:off x="7966779" y="3550898"/>
              <a:ext cx="3711313" cy="3097369"/>
            </a:xfrm>
            <a:prstGeom prst="wedgeEllipseCallout">
              <a:avLst>
                <a:gd name="adj1" fmla="val -32597"/>
                <a:gd name="adj2" fmla="val -9513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C2FE96-3AEE-40A0-9FA6-643BE8340742}"/>
                </a:ext>
              </a:extLst>
            </p:cNvPr>
            <p:cNvSpPr txBox="1"/>
            <p:nvPr/>
          </p:nvSpPr>
          <p:spPr>
            <a:xfrm>
              <a:off x="8413210" y="4100521"/>
              <a:ext cx="3228264" cy="2013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dirty="0"/>
                <a:t>Edrychwch ar y disgrifyddion seiliedig ar fandiau a'r hyn rydych chi wedi'i danlinellu a lluniwch farn, h.y. rhowch farc allan o 6 i'ch hun am AA2.</a:t>
              </a:r>
            </a:p>
            <a:p>
              <a:pPr>
                <a:defRPr b="0" i="0"/>
              </a:pPr>
              <a:r>
                <a:rPr lang="1106" dirty="0"/>
                <a:t>Gall eich athro gynghori os ydych chi rhwng bandiau. 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5B80B4-6658-471B-ADC4-05ED323C9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03307"/>
      </p:ext>
    </p:extLst>
  </p:cSld>
  <p:clrMapOvr>
    <a:masterClrMapping/>
  </p:clrMapOvr>
  <p:transition advTm="205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E1FD8-ABDC-41F1-B607-80536BD3B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990599"/>
            <a:ext cx="8055545" cy="56576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4 (a), AA1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CD63FD-2E65-449C-881A-16B4ADD72A67}"/>
              </a:ext>
            </a:extLst>
          </p:cNvPr>
          <p:cNvGrpSpPr/>
          <p:nvPr/>
        </p:nvGrpSpPr>
        <p:grpSpPr>
          <a:xfrm>
            <a:off x="8110198" y="2333845"/>
            <a:ext cx="3725363" cy="4314422"/>
            <a:chOff x="8126569" y="2331077"/>
            <a:chExt cx="3725363" cy="4314422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E9223A3B-D5ED-470F-9652-4FB7E4B509FF}"/>
                </a:ext>
              </a:extLst>
            </p:cNvPr>
            <p:cNvSpPr/>
            <p:nvPr/>
          </p:nvSpPr>
          <p:spPr>
            <a:xfrm>
              <a:off x="8126569" y="2331077"/>
              <a:ext cx="3725363" cy="4314422"/>
            </a:xfrm>
            <a:prstGeom prst="wedgeEllipseCallout">
              <a:avLst>
                <a:gd name="adj1" fmla="val -145377"/>
                <a:gd name="adj2" fmla="val -3077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D404BE-5B9B-4B3C-8DEA-1AD484718F99}"/>
                </a:ext>
              </a:extLst>
            </p:cNvPr>
            <p:cNvSpPr txBox="1"/>
            <p:nvPr/>
          </p:nvSpPr>
          <p:spPr>
            <a:xfrm>
              <a:off x="8715431" y="3061221"/>
              <a:ext cx="2728780" cy="3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dirty="0"/>
                <a:t>Y gair gorchymyn yma yw 'Disgrifiwch' felly mae angen i chi roi gwybodaeth benodol. </a:t>
              </a:r>
            </a:p>
            <a:p>
              <a:pPr>
                <a:defRPr b="0" i="0"/>
              </a:pPr>
              <a:r>
                <a:rPr lang="1106" dirty="0"/>
                <a:t>Mae 4 marc ar gael yma. Ceisiwch esbonio nifer o ddyletswyddau'r ICTA – cofiwch, nid rhestr sydd ei hangen, ond ysgrifennu estynedig.</a:t>
              </a:r>
            </a:p>
            <a:p>
              <a:endParaRPr lang="en-GB" dirty="0"/>
            </a:p>
            <a:p>
              <a:endParaRPr lang="en-GB" dirty="0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3D6A16-C351-45A7-82E5-1A1DB692E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87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F4809D-93DA-4950-A082-ED5F8D6BC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18" y="937564"/>
            <a:ext cx="6799098" cy="58535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4 (a) AA1 cynllun marcio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D26D133-B1D1-47A9-B5D7-0EDDB39CC30E}"/>
              </a:ext>
            </a:extLst>
          </p:cNvPr>
          <p:cNvSpPr/>
          <p:nvPr/>
        </p:nvSpPr>
        <p:spPr>
          <a:xfrm>
            <a:off x="6357257" y="978794"/>
            <a:ext cx="5715000" cy="5669473"/>
          </a:xfrm>
          <a:prstGeom prst="wedgeEllipseCallout">
            <a:avLst>
              <a:gd name="adj1" fmla="val -84480"/>
              <a:gd name="adj2" fmla="val 283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b="0" i="0"/>
            </a:pPr>
            <a:r>
              <a:rPr lang="1106" sz="1600" dirty="0">
                <a:solidFill>
                  <a:schemeClr val="tx1"/>
                </a:solidFill>
              </a:rPr>
              <a:t>Rydym yn chwilio yma am dystiolaeth eich bod yn gallu rhoi disgrifiad ac nid dim ond cofio ffeithiau.</a:t>
            </a:r>
          </a:p>
          <a:p>
            <a:endParaRPr lang="en-US" altLang="en-US" sz="1600" dirty="0">
              <a:solidFill>
                <a:schemeClr val="tx1"/>
              </a:solidFill>
            </a:endParaRPr>
          </a:p>
          <a:p>
            <a:pPr>
              <a:defRPr b="0" i="0"/>
            </a:pPr>
            <a:r>
              <a:rPr lang="1106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Edrychwch ar eich atebion a thanlinellwch unrhyw beth sydd yn y rhestr hon.</a:t>
            </a:r>
          </a:p>
          <a:p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 b="0" i="0"/>
            </a:pPr>
            <a:r>
              <a:rPr lang="1106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Dyfarnwch 1 marc </a:t>
            </a:r>
            <a:r>
              <a:rPr lang="1106" altLang="en-US" sz="1600" b="0" dirty="0">
                <a:solidFill>
                  <a:schemeClr val="tx1"/>
                </a:solidFill>
                <a:latin typeface="Arial" panose="020B0604020202020204" pitchFamily="34" charset="0"/>
              </a:rPr>
              <a:t>am ddisgrifiad sylfaenol – e.e. efallai y bydd cyfeiriad at un neu ddau o bwyntiau yn unig </a:t>
            </a:r>
          </a:p>
          <a:p>
            <a:pPr>
              <a:defRPr b="0" i="0"/>
            </a:pPr>
            <a:r>
              <a:rPr lang="1106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2 farc </a:t>
            </a:r>
            <a:r>
              <a:rPr lang="1106" altLang="en-US" sz="1600" b="0" dirty="0">
                <a:solidFill>
                  <a:schemeClr val="tx1"/>
                </a:solidFill>
                <a:latin typeface="Arial" panose="020B0604020202020204" pitchFamily="34" charset="0"/>
              </a:rPr>
              <a:t>am ddisgrifiad boddhaol – e.e. dau neu dri pwynt gyda rhywfaint o esboniad </a:t>
            </a:r>
          </a:p>
          <a:p>
            <a:pPr>
              <a:defRPr b="0" i="0"/>
            </a:pPr>
            <a:r>
              <a:rPr lang="1106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3 marc </a:t>
            </a:r>
            <a:r>
              <a:rPr lang="1106" altLang="en-US" sz="1600" b="0" dirty="0">
                <a:solidFill>
                  <a:schemeClr val="tx1"/>
                </a:solidFill>
                <a:latin typeface="Arial" panose="020B0604020202020204" pitchFamily="34" charset="0"/>
              </a:rPr>
              <a:t>am ddisgrifiad da – e.e. tri neu bedwar pwynt gydag esboniad clir </a:t>
            </a:r>
          </a:p>
          <a:p>
            <a:pPr>
              <a:defRPr b="0" i="0"/>
            </a:pPr>
            <a:r>
              <a:rPr lang="1106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4 marc </a:t>
            </a:r>
            <a:r>
              <a:rPr lang="1106" altLang="en-US" sz="1600" b="0" dirty="0">
                <a:solidFill>
                  <a:schemeClr val="tx1"/>
                </a:solidFill>
                <a:latin typeface="Arial" panose="020B0604020202020204" pitchFamily="34" charset="0"/>
              </a:rPr>
              <a:t>am ddisgrifiad rhagorol – e.e. byddai'n cynnwys yr holl bwyntiau a restrir ac yn rhoi llawer o fanylion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A7E01F-5BE1-4799-97B7-1BD82B10E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18370"/>
      </p:ext>
    </p:extLst>
  </p:cSld>
  <p:clrMapOvr>
    <a:masterClrMapping/>
  </p:clrMapOvr>
  <p:transition advTm="49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DC4568-984B-42F0-8C80-B474D974D126}"/>
              </a:ext>
            </a:extLst>
          </p:cNvPr>
          <p:cNvSpPr/>
          <p:nvPr/>
        </p:nvSpPr>
        <p:spPr>
          <a:xfrm>
            <a:off x="248708" y="324985"/>
            <a:ext cx="4389427" cy="457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b="0" i="0"/>
            </a:pPr>
            <a:r>
              <a:rPr lang="1106" sz="2400" dirty="0">
                <a:solidFill>
                  <a:srgbClr val="0070C0"/>
                </a:solidFill>
              </a:rPr>
              <a:t>Beth ddylwn i ei wneud gyntaf?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DE265A-F354-4C61-8EA5-2690E9464F26}"/>
              </a:ext>
            </a:extLst>
          </p:cNvPr>
          <p:cNvSpPr txBox="1"/>
          <p:nvPr/>
        </p:nvSpPr>
        <p:spPr>
          <a:xfrm>
            <a:off x="287547" y="1187139"/>
            <a:ext cx="8701177" cy="74023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SzTx/>
              <a:buFont typeface="Arial"/>
              <a:buNone/>
              <a:defRPr lang="en-US"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937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marR="0" indent="-2143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94130"/>
              </a:buClr>
              <a:buSzTx/>
              <a:buFont typeface="Arial" panose="020B0604020202020204" pitchFamily="34" charset="0"/>
              <a:buChar char="•"/>
              <a:defRPr lang="en-US"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225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6088" indent="-187325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2">
              <a:defRPr b="0" i="0"/>
            </a:pPr>
            <a:r>
              <a:rPr lang="1106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1.  Darllen clawr blaen y papur arholiad.</a:t>
            </a:r>
          </a:p>
          <a:p>
            <a:endParaRPr lang="en-GB" sz="3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925046-4688-4134-8985-863858B9DD9C}"/>
              </a:ext>
            </a:extLst>
          </p:cNvPr>
          <p:cNvSpPr/>
          <p:nvPr/>
        </p:nvSpPr>
        <p:spPr>
          <a:xfrm>
            <a:off x="397715" y="5335129"/>
            <a:ext cx="11322846" cy="94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>
              <a:defRPr b="0" i="0"/>
            </a:pPr>
            <a:r>
              <a:rPr lang="1106" sz="2800">
                <a:ea typeface="Cambria" panose="02040503050406030204" pitchFamily="18" charset="0"/>
                <a:cs typeface="Cambria" panose="02040503050406030204" pitchFamily="18" charset="0"/>
              </a:rPr>
              <a:t>2.  Gwnewch yn siŵr bod eich enw a'ch rhif ymgeisydd ar eich llyfryn ateb.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FACA6-44E1-43F3-806D-AE49490AC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70" y="1848530"/>
            <a:ext cx="8486775" cy="34004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F00093-64F5-4F14-A34D-F4504842D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39322"/>
      </p:ext>
    </p:extLst>
  </p:cSld>
  <p:clrMapOvr>
    <a:masterClrMapping/>
  </p:clrMapOvr>
  <p:transition advTm="22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64FA8D-CAE2-4DE5-874D-68D1D5722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061340"/>
            <a:ext cx="6691900" cy="55198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4 (b), AA2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38C204-906E-4BB3-9EFF-205B2B3B60CD}"/>
              </a:ext>
            </a:extLst>
          </p:cNvPr>
          <p:cNvGrpSpPr/>
          <p:nvPr/>
        </p:nvGrpSpPr>
        <p:grpSpPr>
          <a:xfrm>
            <a:off x="7353258" y="1644239"/>
            <a:ext cx="4482303" cy="4936917"/>
            <a:chOff x="8126569" y="2331077"/>
            <a:chExt cx="3725363" cy="4314422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C20B397F-7680-4E34-953F-CC1E4EEC995C}"/>
                </a:ext>
              </a:extLst>
            </p:cNvPr>
            <p:cNvSpPr/>
            <p:nvPr/>
          </p:nvSpPr>
          <p:spPr>
            <a:xfrm>
              <a:off x="8126569" y="2331077"/>
              <a:ext cx="3725363" cy="4314422"/>
            </a:xfrm>
            <a:prstGeom prst="wedgeEllipseCallout">
              <a:avLst>
                <a:gd name="adj1" fmla="val -122354"/>
                <a:gd name="adj2" fmla="val -5234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9018AA-6B1C-4B4B-80ED-C48217283618}"/>
                </a:ext>
              </a:extLst>
            </p:cNvPr>
            <p:cNvSpPr txBox="1"/>
            <p:nvPr/>
          </p:nvSpPr>
          <p:spPr>
            <a:xfrm>
              <a:off x="8744688" y="3008467"/>
              <a:ext cx="2810995" cy="2959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dirty="0"/>
                <a:t>Y gair gorchymyn yma yw 'Esboniwch' – rhoi manylion a rhesymau dros sut a pham mae rhywbeth fel y mae.</a:t>
              </a:r>
            </a:p>
            <a:p>
              <a:endParaRPr lang="en-GB" dirty="0"/>
            </a:p>
            <a:p>
              <a:pPr>
                <a:defRPr b="0" i="0"/>
              </a:pPr>
              <a:r>
                <a:rPr lang="1106" dirty="0"/>
                <a:t>Mae 6 marc ar gael yma. Ceisiwch esbonio nifer o ffyrdd y gallai'r gweithwyr gofal ddarparu gofal person-ganolog – cofiwch, nid rhestr sydd ei hangen, ond ysgrifennu estynedig 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3F53F6-F3A8-4A9C-B440-3817C348D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83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612A82-514D-485B-B111-9E3F989B9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000125"/>
            <a:ext cx="7696978" cy="56481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4 (b) Cynllun marcio AA2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561BD17-C2DD-4105-BC19-8CB829FB53E4}"/>
              </a:ext>
            </a:extLst>
          </p:cNvPr>
          <p:cNvSpPr/>
          <p:nvPr/>
        </p:nvSpPr>
        <p:spPr>
          <a:xfrm>
            <a:off x="6973629" y="1550414"/>
            <a:ext cx="4861932" cy="4515850"/>
          </a:xfrm>
          <a:prstGeom prst="wedgeEllipseCallout">
            <a:avLst>
              <a:gd name="adj1" fmla="val -75411"/>
              <a:gd name="adj2" fmla="val 3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96AE8-5C43-442A-97D7-7D44961C73A6}"/>
              </a:ext>
            </a:extLst>
          </p:cNvPr>
          <p:cNvSpPr txBox="1"/>
          <p:nvPr/>
        </p:nvSpPr>
        <p:spPr>
          <a:xfrm>
            <a:off x="7923186" y="2010439"/>
            <a:ext cx="31875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 dirty="0">
                <a:latin typeface="Arial" panose="020B0604020202020204" pitchFamily="34" charset="0"/>
              </a:rPr>
              <a:t>Edrychwch ar eich atebion a thanlinellwch unrhyw beth yn eich ateb sydd yn y rhestri neu unrhyw beth arall rydych chi'n teimlo sy'n briodol ac yn haeddu marc dan "Rhowch farciau am unrhyw ... arall ”</a:t>
            </a:r>
          </a:p>
          <a:p>
            <a:pPr>
              <a:defRPr b="0" i="0"/>
            </a:pPr>
            <a:r>
              <a:rPr lang="1106" dirty="0"/>
              <a:t>Bydd hyn yna'n eich helpu i ddyfarnu marc gan nad yw'n 1 marc am bob pwynt ar gyfer y math hwn o gwestiwn. </a:t>
            </a:r>
          </a:p>
          <a:p>
            <a:pPr>
              <a:defRPr b="0" i="0"/>
            </a:pPr>
            <a:r>
              <a:rPr lang="1106" dirty="0"/>
              <a:t>Mae'r bandiau marciau ar y sleid nesaf i'ch helpu chi.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807344-E58A-4FC4-8DA4-0BD8186E1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35378"/>
      </p:ext>
    </p:extLst>
  </p:cSld>
  <p:clrMapOvr>
    <a:masterClrMapping/>
  </p:clrMapOvr>
  <p:transition advTm="29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C897AF-C8CC-4CD8-869D-C9C2169F9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40" y="955289"/>
            <a:ext cx="8261548" cy="348337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4 (b) Bandiau marcio AA2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C1B726-05DD-4E96-B5D0-E776A4ECFD0A}"/>
              </a:ext>
            </a:extLst>
          </p:cNvPr>
          <p:cNvGrpSpPr/>
          <p:nvPr/>
        </p:nvGrpSpPr>
        <p:grpSpPr>
          <a:xfrm>
            <a:off x="8207299" y="2185639"/>
            <a:ext cx="3862040" cy="4518384"/>
            <a:chOff x="8393864" y="3033974"/>
            <a:chExt cx="3711313" cy="3414385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3BFBEA92-431D-444C-A949-D856FCD1BBA2}"/>
                </a:ext>
              </a:extLst>
            </p:cNvPr>
            <p:cNvSpPr/>
            <p:nvPr/>
          </p:nvSpPr>
          <p:spPr>
            <a:xfrm>
              <a:off x="8393864" y="3033974"/>
              <a:ext cx="3711313" cy="3414385"/>
            </a:xfrm>
            <a:prstGeom prst="wedgeEllipseCallout">
              <a:avLst>
                <a:gd name="adj1" fmla="val -41105"/>
                <a:gd name="adj2" fmla="val -5790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4C8876-55AD-46D4-8FDC-1631A3D5950B}"/>
                </a:ext>
              </a:extLst>
            </p:cNvPr>
            <p:cNvSpPr txBox="1"/>
            <p:nvPr/>
          </p:nvSpPr>
          <p:spPr>
            <a:xfrm>
              <a:off x="9101140" y="3340767"/>
              <a:ext cx="2643274" cy="2632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dirty="0"/>
                <a:t>Edrychwch ar y disgrifyddion seiliedig ar fandiau a'r hyn rydych chi wedi'i danlinellu a lluniwch farn, h.y. rhowch farc allan o 6 i'ch hun am AA2.</a:t>
              </a:r>
            </a:p>
            <a:p>
              <a:pPr>
                <a:defRPr b="0" i="0"/>
              </a:pPr>
              <a:r>
                <a:rPr lang="1106" dirty="0"/>
                <a:t>Gall eich athro gynghori os ydych chi rhwng bandiau, ond edrychwch yn ôl hefyd ar yr awgrymiadau a roddwyd i chi yn gynharach.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73E635-39EA-4748-A3F7-3AB35F1A6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88370"/>
      </p:ext>
    </p:extLst>
  </p:cSld>
  <p:clrMapOvr>
    <a:masterClrMapping/>
  </p:clrMapOvr>
  <p:transition advTm="26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3CFEF9-E734-4C1D-923E-0DDE3C0ED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923230"/>
            <a:ext cx="5910546" cy="58567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4 (c), AA1 ac AA3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FA9852-CEB2-4EC8-A9EB-15EEC1C356D6}"/>
              </a:ext>
            </a:extLst>
          </p:cNvPr>
          <p:cNvGrpSpPr/>
          <p:nvPr/>
        </p:nvGrpSpPr>
        <p:grpSpPr>
          <a:xfrm>
            <a:off x="7200901" y="2174488"/>
            <a:ext cx="4418670" cy="4458951"/>
            <a:chOff x="8126569" y="2331077"/>
            <a:chExt cx="3725363" cy="4314422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C0AD2138-9F6B-45A2-BEFF-9CF313A1D52E}"/>
                </a:ext>
              </a:extLst>
            </p:cNvPr>
            <p:cNvSpPr/>
            <p:nvPr/>
          </p:nvSpPr>
          <p:spPr>
            <a:xfrm>
              <a:off x="8126569" y="2331077"/>
              <a:ext cx="3725363" cy="4314422"/>
            </a:xfrm>
            <a:prstGeom prst="wedgeEllipseCallout">
              <a:avLst>
                <a:gd name="adj1" fmla="val -127699"/>
                <a:gd name="adj2" fmla="val -6915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0A0B12-6840-4443-98A2-D96F409CC408}"/>
                </a:ext>
              </a:extLst>
            </p:cNvPr>
            <p:cNvSpPr txBox="1"/>
            <p:nvPr/>
          </p:nvSpPr>
          <p:spPr>
            <a:xfrm>
              <a:off x="8799954" y="2978977"/>
              <a:ext cx="2728780" cy="2824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dirty="0"/>
                <a:t>Y gair gorchymyn yma yw 'Trafodwch' felly, eto, rydym yn chwilio am wybodaeth gymhwysol – cyfeiriwch at Nora a Leon.</a:t>
              </a:r>
            </a:p>
            <a:p>
              <a:pPr>
                <a:defRPr b="0" i="0"/>
              </a:pPr>
              <a:r>
                <a:rPr lang="1106" dirty="0"/>
                <a:t>Mae 8 marc ar gael yma.  Ceisiwch drafod agweddau cadarnhaol a negyddol yn eich ymateb – cofiwch, nid rhestr sydd ei hangen, ond ysgrifennu estynedig.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7FDA3E-FBE6-4E7C-B8B7-C80648ED5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17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B60C37-BF80-4ACB-962F-206262850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86" y="918175"/>
            <a:ext cx="6677025" cy="51911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4 (c) AA1 ac Cynllun marcio AA3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99A11E3-2B42-4DCE-A4E9-BA2291297284}"/>
              </a:ext>
            </a:extLst>
          </p:cNvPr>
          <p:cNvSpPr/>
          <p:nvPr/>
        </p:nvSpPr>
        <p:spPr>
          <a:xfrm>
            <a:off x="8270426" y="920750"/>
            <a:ext cx="3832674" cy="5825738"/>
          </a:xfrm>
          <a:prstGeom prst="wedgeEllipseCallout">
            <a:avLst>
              <a:gd name="adj1" fmla="val -80166"/>
              <a:gd name="adj2" fmla="val -262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59D3B-0787-4AF7-B2F6-8E8641F363B4}"/>
              </a:ext>
            </a:extLst>
          </p:cNvPr>
          <p:cNvSpPr txBox="1"/>
          <p:nvPr/>
        </p:nvSpPr>
        <p:spPr>
          <a:xfrm>
            <a:off x="8734952" y="1874760"/>
            <a:ext cx="30442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 dirty="0">
                <a:latin typeface="Arial" panose="020B0604020202020204" pitchFamily="34" charset="0"/>
              </a:rPr>
              <a:t>Unwaith eto, edrychwch ar eich atebion a thanlinellwch unrhyw beth yn y rhestri neu unrhyw beth arall rydych chi'n teimlo sy'n briodol ac yn haeddu marciau ("Rhowch farciau am unrhyw ... arall ”).</a:t>
            </a:r>
          </a:p>
          <a:p>
            <a:pPr>
              <a:defRPr b="0" i="0"/>
            </a:pPr>
            <a:r>
              <a:rPr lang="1106" altLang="en-US" dirty="0">
                <a:latin typeface="Arial" panose="020B0604020202020204" pitchFamily="34" charset="0"/>
              </a:rPr>
              <a:t>Yma rydym yn chwilio am alw gwybodaeth i gof yn ogystal â'i chymhwyso – felly gellir rhoi marciau am osodiadau ffeithiol ac ymhelaethu.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DCF76A-B9AD-402C-A260-08CC4FCEF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795" y="3174613"/>
            <a:ext cx="3143250" cy="35718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4B38F6-EC57-409A-A2A3-8BA504134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04055"/>
      </p:ext>
    </p:extLst>
  </p:cSld>
  <p:clrMapOvr>
    <a:masterClrMapping/>
  </p:clrMapOvr>
  <p:transition advTm="24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DED4E2-F75B-4C4C-90F8-1D61EDAFA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59" y="898718"/>
            <a:ext cx="6475747" cy="59368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4 (c) AA1 ac Bandiau marcio AA3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BF41057-E0FA-46D4-8D76-C866EFC3B59D}"/>
              </a:ext>
            </a:extLst>
          </p:cNvPr>
          <p:cNvSpPr/>
          <p:nvPr/>
        </p:nvSpPr>
        <p:spPr>
          <a:xfrm>
            <a:off x="7740917" y="2176529"/>
            <a:ext cx="3961663" cy="3614671"/>
          </a:xfrm>
          <a:prstGeom prst="wedgeEllipseCallout">
            <a:avLst>
              <a:gd name="adj1" fmla="val -72011"/>
              <a:gd name="adj2" fmla="val -5135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B2AF4-175F-4EC7-9DAB-8C7989C85269}"/>
              </a:ext>
            </a:extLst>
          </p:cNvPr>
          <p:cNvSpPr txBox="1"/>
          <p:nvPr/>
        </p:nvSpPr>
        <p:spPr>
          <a:xfrm>
            <a:off x="8190332" y="2837752"/>
            <a:ext cx="3228264" cy="228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Edrychwch ar y disgrifyddion bandiau a'r hyn rydych chi wedi'i danlinellu a lluniwch farn, h.y. rhowch farc i'ch hun am AA1 ac AA3.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Adiwch nhw at ei gilydd i roi cyfanswm marciau allan o 8.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9CC691-322E-48CB-93A2-BBAA9BEA1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8249"/>
      </p:ext>
    </p:extLst>
  </p:cSld>
  <p:clrMapOvr>
    <a:masterClrMapping/>
  </p:clrMapOvr>
  <p:transition advTm="23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9FB55E-C033-4E18-8BA1-A6B35BD85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43" y="981780"/>
            <a:ext cx="6496050" cy="46101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5 (a), AA1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38AECC-7B33-43A5-9D4E-E27D5DDC4FDC}"/>
              </a:ext>
            </a:extLst>
          </p:cNvPr>
          <p:cNvGrpSpPr/>
          <p:nvPr/>
        </p:nvGrpSpPr>
        <p:grpSpPr>
          <a:xfrm>
            <a:off x="8200691" y="1193649"/>
            <a:ext cx="3731117" cy="5369718"/>
            <a:chOff x="7730305" y="2331077"/>
            <a:chExt cx="3725363" cy="431442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FFC74C1-8E73-473C-A903-443F4D703DDA}"/>
                </a:ext>
              </a:extLst>
            </p:cNvPr>
            <p:cNvSpPr/>
            <p:nvPr/>
          </p:nvSpPr>
          <p:spPr>
            <a:xfrm>
              <a:off x="7730305" y="2331077"/>
              <a:ext cx="3725363" cy="4314422"/>
            </a:xfrm>
            <a:prstGeom prst="wedgeEllipseCallout">
              <a:avLst>
                <a:gd name="adj1" fmla="val -79616"/>
                <a:gd name="adj2" fmla="val -2185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F0F292-E513-499A-ADB4-86BA6D44D9E7}"/>
                </a:ext>
              </a:extLst>
            </p:cNvPr>
            <p:cNvSpPr txBox="1"/>
            <p:nvPr/>
          </p:nvSpPr>
          <p:spPr>
            <a:xfrm>
              <a:off x="8187315" y="2972979"/>
              <a:ext cx="2931936" cy="3190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dirty="0"/>
                <a:t>Eto, bwriad y frawddeg ar y dechrau yw gosod yr olygfa.</a:t>
              </a:r>
            </a:p>
            <a:p>
              <a:endParaRPr lang="en-GB" dirty="0"/>
            </a:p>
            <a:p>
              <a:pPr>
                <a:defRPr b="0" i="0"/>
              </a:pPr>
              <a:r>
                <a:rPr lang="1106" dirty="0"/>
                <a:t>Y gair gorchymyn yma yw 'Amlinellwch' – nodi'r prif bwyntiau/rhoi disgrifiad byr neu nodi'r prif nodweddion. </a:t>
              </a:r>
            </a:p>
            <a:p>
              <a:endParaRPr lang="en-GB" dirty="0"/>
            </a:p>
            <a:p>
              <a:pPr>
                <a:defRPr b="0" i="0"/>
              </a:pPr>
              <a:r>
                <a:rPr lang="1106" dirty="0"/>
                <a:t>Sicrhewch nad oes dryswch rhwng yr ymatebion ar gyfer (i) ac (ii).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7E55022-7F87-4788-8DA1-91A8A1659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7200" y="4181292"/>
            <a:ext cx="5438775" cy="24669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ADA2D4-C30F-49FA-A92B-648C0B7DE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64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B29A10-DA7A-4626-B952-091617B2D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82" y="926035"/>
            <a:ext cx="5495925" cy="45624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5 (a) AA1 cynllun marcio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D2F35-0987-4A2C-BE57-459615052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949" y="2968732"/>
            <a:ext cx="3048000" cy="36195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32CD74E-F77B-4F16-957A-B91F4128E950}"/>
              </a:ext>
            </a:extLst>
          </p:cNvPr>
          <p:cNvSpPr/>
          <p:nvPr/>
        </p:nvSpPr>
        <p:spPr>
          <a:xfrm>
            <a:off x="9103542" y="926036"/>
            <a:ext cx="3048000" cy="5340950"/>
          </a:xfrm>
          <a:prstGeom prst="wedgeEllipseCallout">
            <a:avLst>
              <a:gd name="adj1" fmla="val -122910"/>
              <a:gd name="adj2" fmla="val -305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31927-41EC-45A1-A785-0FA1AFB76294}"/>
              </a:ext>
            </a:extLst>
          </p:cNvPr>
          <p:cNvSpPr txBox="1"/>
          <p:nvPr/>
        </p:nvSpPr>
        <p:spPr>
          <a:xfrm>
            <a:off x="9471284" y="1580574"/>
            <a:ext cx="25566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 sz="1600" dirty="0">
                <a:latin typeface="Arial" panose="020B0604020202020204" pitchFamily="34" charset="0"/>
              </a:rPr>
              <a:t>Edrychwch ar eich atebion.</a:t>
            </a:r>
          </a:p>
          <a:p>
            <a:endParaRPr lang="en-US" sz="1600" dirty="0">
              <a:latin typeface="Arial" panose="020B0604020202020204" pitchFamily="34" charset="0"/>
            </a:endParaRPr>
          </a:p>
          <a:p>
            <a:pPr>
              <a:defRPr b="0" i="0"/>
            </a:pPr>
            <a:r>
              <a:rPr lang="1106" sz="1600" dirty="0">
                <a:latin typeface="Arial" panose="020B0604020202020204" pitchFamily="34" charset="0"/>
              </a:rPr>
              <a:t>Cofiwch y gallwch chi roi hyd at 3 marc i'ch hun am bob amlinelliad – defnyddiwch y canllawiau isod:</a:t>
            </a:r>
          </a:p>
          <a:p>
            <a:pPr>
              <a:defRPr b="0" i="0"/>
            </a:pPr>
            <a:r>
              <a:rPr lang="1106" altLang="en-US" sz="1600" b="1" dirty="0">
                <a:latin typeface="Arial" panose="020B0604020202020204" pitchFamily="34" charset="0"/>
              </a:rPr>
              <a:t>Rhowch 1 marc</a:t>
            </a:r>
            <a:r>
              <a:rPr lang="1106" altLang="en-US" sz="1600" b="0" dirty="0">
                <a:latin typeface="Arial" panose="020B0604020202020204" pitchFamily="34" charset="0"/>
              </a:rPr>
              <a:t> am amlinelliad sylfaenol </a:t>
            </a:r>
          </a:p>
          <a:p>
            <a:pPr>
              <a:defRPr b="0" i="0"/>
            </a:pPr>
            <a:r>
              <a:rPr lang="1106" altLang="en-US" sz="1600" b="1" dirty="0">
                <a:latin typeface="Arial" panose="020B0604020202020204" pitchFamily="34" charset="0"/>
              </a:rPr>
              <a:t>2 farc </a:t>
            </a:r>
            <a:r>
              <a:rPr lang="1106" altLang="en-US" sz="1600" b="0" dirty="0">
                <a:latin typeface="Arial" panose="020B0604020202020204" pitchFamily="34" charset="0"/>
              </a:rPr>
              <a:t>am amlinelliad boddhaol </a:t>
            </a:r>
          </a:p>
          <a:p>
            <a:pPr>
              <a:defRPr b="0" i="0"/>
            </a:pPr>
            <a:r>
              <a:rPr lang="1106" altLang="en-US" sz="1600" b="1" dirty="0">
                <a:latin typeface="Arial" panose="020B0604020202020204" pitchFamily="34" charset="0"/>
              </a:rPr>
              <a:t>3 marc </a:t>
            </a:r>
            <a:r>
              <a:rPr lang="1106" altLang="en-US" sz="1600" b="0" dirty="0">
                <a:latin typeface="Arial" panose="020B0604020202020204" pitchFamily="34" charset="0"/>
              </a:rPr>
              <a:t>am amlinelliad da iawn a chlir – agos iawn i'r diffiniad yn y cynllun marcio.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EC99E8-8FAF-4308-8EF9-0F831D99D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58729"/>
      </p:ext>
    </p:extLst>
  </p:cSld>
  <p:clrMapOvr>
    <a:masterClrMapping/>
  </p:clrMapOvr>
  <p:transition advTm="295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4EA8F6-2F3F-4887-BFF4-4CD4F98D2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050354"/>
            <a:ext cx="5800755" cy="56536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5 (b), AA2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DF6D15-07AC-4A87-97DC-2752E4EA22EC}"/>
              </a:ext>
            </a:extLst>
          </p:cNvPr>
          <p:cNvGrpSpPr/>
          <p:nvPr/>
        </p:nvGrpSpPr>
        <p:grpSpPr>
          <a:xfrm>
            <a:off x="7630887" y="1883229"/>
            <a:ext cx="4221046" cy="4573327"/>
            <a:chOff x="8126569" y="2331077"/>
            <a:chExt cx="3725363" cy="4314422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677EAEA6-09CD-4C75-9E54-6E5D74FB97CA}"/>
                </a:ext>
              </a:extLst>
            </p:cNvPr>
            <p:cNvSpPr/>
            <p:nvPr/>
          </p:nvSpPr>
          <p:spPr>
            <a:xfrm>
              <a:off x="8126569" y="2331077"/>
              <a:ext cx="3725363" cy="4314422"/>
            </a:xfrm>
            <a:prstGeom prst="wedgeEllipseCallout">
              <a:avLst>
                <a:gd name="adj1" fmla="val -109525"/>
                <a:gd name="adj2" fmla="val -4118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82AC44-A4EE-4C19-9BA3-5E3435025298}"/>
                </a:ext>
              </a:extLst>
            </p:cNvPr>
            <p:cNvSpPr txBox="1"/>
            <p:nvPr/>
          </p:nvSpPr>
          <p:spPr>
            <a:xfrm>
              <a:off x="8771531" y="3199733"/>
              <a:ext cx="2728780" cy="2577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dirty="0"/>
                <a:t>Y gair gorchymyn yma yw 'Esboniwch' – rhoi manylion a rhesymau dros sut a pham mae rhywbeth fel y mae.</a:t>
              </a:r>
            </a:p>
            <a:p>
              <a:endParaRPr lang="en-GB" dirty="0"/>
            </a:p>
            <a:p>
              <a:pPr>
                <a:defRPr b="0" i="0"/>
              </a:pPr>
              <a:r>
                <a:rPr lang="1106" dirty="0"/>
                <a:t>Mae 6 marc ar gael yma. Ceisiwch esbonio nifer o ffactorau – cofiwch, nid rhestr sydd ei hangen, ond ysgrifennu estynedig.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F64EB8-1242-44CF-A95A-685064036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87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88AFDE-596E-41F6-ADF5-00D66AA7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892" y="907674"/>
            <a:ext cx="7356088" cy="58938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5 (b) AA2 cynllun marcio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45181D2-80B3-4571-A1D9-A862B89B394E}"/>
              </a:ext>
            </a:extLst>
          </p:cNvPr>
          <p:cNvSpPr/>
          <p:nvPr/>
        </p:nvSpPr>
        <p:spPr>
          <a:xfrm>
            <a:off x="7067285" y="1212395"/>
            <a:ext cx="4942578" cy="4407819"/>
          </a:xfrm>
          <a:prstGeom prst="wedgeEllipseCallout">
            <a:avLst>
              <a:gd name="adj1" fmla="val -83041"/>
              <a:gd name="adj2" fmla="val 3192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3D732-8F5B-440F-9D1F-8B5B0141787B}"/>
              </a:ext>
            </a:extLst>
          </p:cNvPr>
          <p:cNvSpPr txBox="1"/>
          <p:nvPr/>
        </p:nvSpPr>
        <p:spPr>
          <a:xfrm>
            <a:off x="7950821" y="1859339"/>
            <a:ext cx="34680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 dirty="0">
                <a:latin typeface="Arial" panose="020B0604020202020204" pitchFamily="34" charset="0"/>
              </a:rPr>
              <a:t>Edrychwch ar eich atebion a thanlinellwch unrhyw beth yn eich ateb sydd yn y rhestri neu unrhyw beth arall rydych chi'n teimlo sy'n briodol ac yn haeddu marc dan "Rhowch farciau am unrhyw ... arall ”</a:t>
            </a:r>
          </a:p>
          <a:p>
            <a:pPr>
              <a:defRPr b="0" i="0"/>
            </a:pPr>
            <a:r>
              <a:rPr lang="1106" dirty="0"/>
              <a:t>Bydd hyn yna'n eich helpu i ddyfarnu marc gan nad yw'n 1 marc am bob pwynt ar gyfer y math hwn o gwestiwn.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9416A3-5876-4D86-A669-4BDD518B7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3474"/>
      </p:ext>
    </p:extLst>
  </p:cSld>
  <p:clrMapOvr>
    <a:masterClrMapping/>
  </p:clrMapOvr>
  <p:transition advTm="22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A5134F-027E-40D2-8439-B2F7A631BCF8}"/>
              </a:ext>
            </a:extLst>
          </p:cNvPr>
          <p:cNvSpPr txBox="1"/>
          <p:nvPr/>
        </p:nvSpPr>
        <p:spPr>
          <a:xfrm>
            <a:off x="361628" y="1247248"/>
            <a:ext cx="11716963" cy="46857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800">
                <a:ea typeface="Cambria" panose="02040503050406030204" pitchFamily="18" charset="0"/>
              </a:rPr>
              <a:t>Darllenwch trwy'r holl gwestiwn cyn dechrau ateb. Bydd hyn yn eich helpu i ddeall beth mae angen i chi ei wneud.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800">
                <a:ea typeface="Cambria" panose="02040503050406030204" pitchFamily="18" charset="0"/>
              </a:rPr>
              <a:t>Defnyddiwch uwcholeuydd i ddewis geiriau allweddol.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800">
                <a:ea typeface="Cambria" panose="02040503050406030204" pitchFamily="18" charset="0"/>
              </a:rPr>
              <a:t>Edrychwch ar y geiriau gorchymyn a nifer y marciau sydd ar gael ar gyfer pob cwestiwn – byddan nhw'n eich helpu i benderfynu faint o fanylion y mae eu hangen.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800">
                <a:ea typeface="Cambria" panose="02040503050406030204" pitchFamily="18" charset="0"/>
              </a:rPr>
              <a:t>Os yw gair mewn print </a:t>
            </a:r>
            <a:r>
              <a:rPr lang="1106" sz="2800" b="1">
                <a:ea typeface="Cambria" panose="02040503050406030204" pitchFamily="18" charset="0"/>
              </a:rPr>
              <a:t>trwm</a:t>
            </a:r>
            <a:r>
              <a:rPr lang="1106" sz="2800">
                <a:ea typeface="Cambria" panose="02040503050406030204" pitchFamily="18" charset="0"/>
              </a:rPr>
              <a:t>, mae'n bwysig.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800">
                <a:ea typeface="Cambria" panose="02040503050406030204" pitchFamily="18" charset="0"/>
              </a:rPr>
              <a:t>Cadwch eich papur arholiad ar agor ar y taeniad tudalen ddwbl – peidiwch â'i blygu yn ei hanner.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800">
                <a:ea typeface="Cambria" panose="02040503050406030204" pitchFamily="18" charset="0"/>
              </a:rPr>
              <a:t>Darllenwch eich atebion i wneud yn siŵr eu bod yn gwneud synnwyr.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C625DB-E3B3-408B-9722-FE6F5866355D}"/>
              </a:ext>
            </a:extLst>
          </p:cNvPr>
          <p:cNvSpPr txBox="1"/>
          <p:nvPr/>
        </p:nvSpPr>
        <p:spPr>
          <a:xfrm>
            <a:off x="340242" y="311916"/>
            <a:ext cx="6278022" cy="90019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>
              <a:defRPr b="0" i="0"/>
            </a:pPr>
            <a:r>
              <a:rPr lang="1106" sz="2400">
                <a:solidFill>
                  <a:srgbClr val="0077C8"/>
                </a:solidFill>
              </a:rPr>
              <a:t>Pwyntiau cyffredinol ar dechneg arholiadau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977060-66A8-429C-92DE-DC26B873D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8517"/>
      </p:ext>
    </p:extLst>
  </p:cSld>
  <p:clrMapOvr>
    <a:masterClrMapping/>
  </p:clrMapOvr>
  <p:transition advTm="43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1F6085-080D-4E34-ADC2-63B9F1C59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020336"/>
            <a:ext cx="8163670" cy="33444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5 (b) AA2 bandiau marciau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166370-37B8-4782-83FE-B6C2E9797AFC}"/>
              </a:ext>
            </a:extLst>
          </p:cNvPr>
          <p:cNvGrpSpPr/>
          <p:nvPr/>
        </p:nvGrpSpPr>
        <p:grpSpPr>
          <a:xfrm>
            <a:off x="7950815" y="3138393"/>
            <a:ext cx="4107371" cy="3344434"/>
            <a:chOff x="8047387" y="3550898"/>
            <a:chExt cx="3711313" cy="3097369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7E63B00E-00E6-4078-95F3-94C8E7278FCC}"/>
                </a:ext>
              </a:extLst>
            </p:cNvPr>
            <p:cNvSpPr/>
            <p:nvPr/>
          </p:nvSpPr>
          <p:spPr>
            <a:xfrm>
              <a:off x="8047387" y="3550898"/>
              <a:ext cx="3711313" cy="3097369"/>
            </a:xfrm>
            <a:prstGeom prst="wedgeEllipseCallout">
              <a:avLst>
                <a:gd name="adj1" fmla="val -30605"/>
                <a:gd name="adj2" fmla="val -6493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3F78F-687D-4D5F-AE5E-9CA7B024D180}"/>
                </a:ext>
              </a:extLst>
            </p:cNvPr>
            <p:cNvSpPr txBox="1"/>
            <p:nvPr/>
          </p:nvSpPr>
          <p:spPr>
            <a:xfrm>
              <a:off x="8355996" y="4170578"/>
              <a:ext cx="3228264" cy="2288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dirty="0"/>
                <a:t>Edrychwch ar y disgrifyddion seiliedig ar fandiau a'r hyn rydych chi wedi'i danlinellu a lluniwch farn, h.y. rhowch farc allan o 6 i'ch hun am AA2.</a:t>
              </a:r>
            </a:p>
            <a:p>
              <a:pPr>
                <a:defRPr b="0" i="0"/>
              </a:pPr>
              <a:r>
                <a:rPr lang="1106" dirty="0"/>
                <a:t>Gall eich athro gynghori os ydych chi rhwng bandiau. </a:t>
              </a:r>
            </a:p>
            <a:p>
              <a:endParaRPr lang="en-GB" dirty="0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9443A0-A139-460A-8E2D-9F2775823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40167"/>
      </p:ext>
    </p:extLst>
  </p:cSld>
  <p:clrMapOvr>
    <a:masterClrMapping/>
  </p:clrMapOvr>
  <p:transition advTm="20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F316C7-FAC2-4863-83E9-6DE214DB4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8" y="974889"/>
            <a:ext cx="5944001" cy="58162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5 (c), AA3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C4B48F-36D3-4A2F-84EA-B712443140EB}"/>
              </a:ext>
            </a:extLst>
          </p:cNvPr>
          <p:cNvGrpSpPr/>
          <p:nvPr/>
        </p:nvGrpSpPr>
        <p:grpSpPr>
          <a:xfrm>
            <a:off x="7036427" y="1600199"/>
            <a:ext cx="4475756" cy="4561115"/>
            <a:chOff x="8126569" y="2331077"/>
            <a:chExt cx="3725363" cy="4314422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9AEBFC1D-F05C-4881-86BB-343051A700C9}"/>
                </a:ext>
              </a:extLst>
            </p:cNvPr>
            <p:cNvSpPr/>
            <p:nvPr/>
          </p:nvSpPr>
          <p:spPr>
            <a:xfrm>
              <a:off x="8126569" y="2331077"/>
              <a:ext cx="3725363" cy="4314422"/>
            </a:xfrm>
            <a:prstGeom prst="wedgeEllipseCallout">
              <a:avLst>
                <a:gd name="adj1" fmla="val -89469"/>
                <a:gd name="adj2" fmla="val -5399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2D8F9F-0CFC-4C73-98DE-D00905E45183}"/>
                </a:ext>
              </a:extLst>
            </p:cNvPr>
            <p:cNvSpPr txBox="1"/>
            <p:nvPr/>
          </p:nvSpPr>
          <p:spPr>
            <a:xfrm>
              <a:off x="8673113" y="2793591"/>
              <a:ext cx="2726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/>
            </a:p>
            <a:p>
              <a:endParaRPr lang="en-GB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573DF56-FA31-42B8-93B3-2F0292736458}"/>
              </a:ext>
            </a:extLst>
          </p:cNvPr>
          <p:cNvSpPr/>
          <p:nvPr/>
        </p:nvSpPr>
        <p:spPr>
          <a:xfrm>
            <a:off x="7900889" y="2089159"/>
            <a:ext cx="28595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1106" dirty="0"/>
              <a:t>Y gair gorchymyn yma yw 'Archwiliwch' – ymchwilio'n agos ac yn fanwl.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Mae hwn yn gwestiwn tariff uchel.  Cynlluniwch eich ateb yn ofalus.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Geiriau allweddol:  'dulliau gwahanol', 'diogelu hawliau', 'unigolion mewn cartrefi gofal'.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EB9D3D-4274-4F28-BEA5-3EE5C74E7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10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2FD73E-9F21-4E7B-8E42-FAA64CADE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51" y="913820"/>
            <a:ext cx="7074234" cy="58769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5 (c) – cynllun marcio AA3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1BAA0C7-5CEF-466A-9985-3BDBDEAB1793}"/>
              </a:ext>
            </a:extLst>
          </p:cNvPr>
          <p:cNvSpPr/>
          <p:nvPr/>
        </p:nvSpPr>
        <p:spPr>
          <a:xfrm>
            <a:off x="7376984" y="1280923"/>
            <a:ext cx="4666333" cy="5086423"/>
          </a:xfrm>
          <a:prstGeom prst="wedgeEllipseCallout">
            <a:avLst>
              <a:gd name="adj1" fmla="val -91274"/>
              <a:gd name="adj2" fmla="val -35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FBB85B-DDD6-429B-A3AF-972799A53200}"/>
              </a:ext>
            </a:extLst>
          </p:cNvPr>
          <p:cNvSpPr txBox="1"/>
          <p:nvPr/>
        </p:nvSpPr>
        <p:spPr>
          <a:xfrm>
            <a:off x="8240752" y="1884116"/>
            <a:ext cx="34369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 dirty="0">
                <a:latin typeface="Arial" panose="020B0604020202020204" pitchFamily="34" charset="0"/>
              </a:rPr>
              <a:t>Edrychwch ar eich atebion a thanlinellwch unrhyw beth yn eich ateb sydd yn y rhestri neu unrhyw beth arall rydych chi'n teimlo sy'n briodol ac yn haeddu marc dan "Rhowch farciau am unrhyw ... arall”</a:t>
            </a:r>
          </a:p>
          <a:p>
            <a:pPr>
              <a:defRPr b="0" i="0"/>
            </a:pPr>
            <a:r>
              <a:rPr lang="1106" dirty="0"/>
              <a:t>Bydd hyn yna'n eich helpu i ddyfarnu marc gan nad yw'n 1 marc am bob pwynt ar gyfer y math hwn o gwestiwn. </a:t>
            </a:r>
          </a:p>
          <a:p>
            <a:pPr>
              <a:defRPr b="0" i="0"/>
            </a:pPr>
            <a:r>
              <a:rPr lang="1106" dirty="0"/>
              <a:t>Rydym yn chwilio am wybodaeth gymhwysol drwy ysgrifennu estynedig.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DCCD64-AC28-4902-B9C7-0CE990ECD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09532"/>
      </p:ext>
    </p:extLst>
  </p:cSld>
  <p:clrMapOvr>
    <a:masterClrMapping/>
  </p:clrMapOvr>
  <p:transition advTm="24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5 (c) – bandiau marcio AA3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14239A-26F6-4AA1-B989-E408B67A5185}"/>
              </a:ext>
            </a:extLst>
          </p:cNvPr>
          <p:cNvGrpSpPr/>
          <p:nvPr/>
        </p:nvGrpSpPr>
        <p:grpSpPr>
          <a:xfrm>
            <a:off x="8154956" y="2163336"/>
            <a:ext cx="3711313" cy="3682043"/>
            <a:chOff x="7966779" y="3550898"/>
            <a:chExt cx="3711313" cy="3097369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845D246D-59C0-41F7-A6B7-7C351988974B}"/>
                </a:ext>
              </a:extLst>
            </p:cNvPr>
            <p:cNvSpPr/>
            <p:nvPr/>
          </p:nvSpPr>
          <p:spPr>
            <a:xfrm>
              <a:off x="7966779" y="3550898"/>
              <a:ext cx="3711313" cy="3097369"/>
            </a:xfrm>
            <a:prstGeom prst="wedgeEllipseCallout">
              <a:avLst>
                <a:gd name="adj1" fmla="val -52821"/>
                <a:gd name="adj2" fmla="val -6298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4ECE75-BE45-498C-A205-EBC4349E7665}"/>
                </a:ext>
              </a:extLst>
            </p:cNvPr>
            <p:cNvSpPr txBox="1"/>
            <p:nvPr/>
          </p:nvSpPr>
          <p:spPr>
            <a:xfrm>
              <a:off x="8296939" y="4231848"/>
              <a:ext cx="3228264" cy="169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dirty="0"/>
                <a:t>Edrychwch ar y disgrifyddion seiliedig ar fandiau a'r hyn rydych chi wedi'i danlinellu a lluniwch farn, h.y. rhowch farc allan o 8 i'ch hun am AA3.</a:t>
              </a:r>
            </a:p>
            <a:p>
              <a:pPr>
                <a:defRPr b="0" i="0"/>
              </a:pPr>
              <a:r>
                <a:rPr lang="1106" dirty="0"/>
                <a:t>Gall eich athro gynghori os ydych chi rhwng bandiau.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4591B7-69A4-46ED-9D99-5ED0C4101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" y="1010114"/>
            <a:ext cx="7536361" cy="467700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743EB3-A128-4F8E-8A40-4B2B29EF2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99564"/>
      </p:ext>
    </p:extLst>
  </p:cSld>
  <p:clrMapOvr>
    <a:masterClrMapping/>
  </p:clrMapOvr>
  <p:transition advTm="196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76" y="208722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Sut gwnaethoch chi?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BE8E38-CE79-4522-96DF-7405B255203F}"/>
              </a:ext>
            </a:extLst>
          </p:cNvPr>
          <p:cNvSpPr/>
          <p:nvPr/>
        </p:nvSpPr>
        <p:spPr>
          <a:xfrm>
            <a:off x="555675" y="1224618"/>
            <a:ext cx="10744382" cy="3935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 i="0"/>
            </a:pPr>
            <a:r>
              <a:rPr lang="1106" dirty="0"/>
              <a:t>Da iawn – rydych chi wedi cyrraedd diwedd y papur. </a:t>
            </a:r>
          </a:p>
          <a:p>
            <a:endParaRPr lang="en-US" dirty="0"/>
          </a:p>
          <a:p>
            <a:pPr>
              <a:defRPr b="0" i="0"/>
            </a:pPr>
            <a:r>
              <a:rPr lang="1106" dirty="0"/>
              <a:t>Dylech chi nawr allu rhoi marc allan o 100 i'ch hun. </a:t>
            </a:r>
          </a:p>
          <a:p>
            <a:endParaRPr lang="en-US" dirty="0"/>
          </a:p>
          <a:p>
            <a:pPr>
              <a:defRPr b="0" i="0"/>
            </a:pPr>
            <a:r>
              <a:rPr lang="1106" dirty="0"/>
              <a:t>Gan nad oes arholiadau blaenorol i roi syniad i chi o sut byddech chi wedi gwneud, mae'n well dilyn y raddfa GMU sy'n cael ei disgrifio yn y sleid hon i gael amcan radd ar gyfer eich gwaith caled. </a:t>
            </a:r>
          </a:p>
          <a:p>
            <a:endParaRPr lang="en-GB" dirty="0"/>
          </a:p>
          <a:p>
            <a:pPr>
              <a:defRPr b="0" i="0"/>
            </a:pPr>
            <a:r>
              <a:rPr lang="1106" dirty="0"/>
              <a:t>Cofiwch ddyblu eich marc – felly, os ydych chi wedi cael 60/100, byddai hynny x 2 yn 120 GMU – sef Gradd C.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B74E612-C0B2-40CF-BC86-03D1504D1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379214"/>
              </p:ext>
            </p:extLst>
          </p:nvPr>
        </p:nvGraphicFramePr>
        <p:xfrm>
          <a:off x="1645138" y="4547097"/>
          <a:ext cx="8128002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84739871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76295508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01307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783806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8304292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217498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/>
                        <a:t>Cyfanswm GMU</a:t>
                      </a:r>
                      <a:r>
                        <a:rPr lang="1106" b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 dirty="0"/>
                        <a:t>A</a:t>
                      </a:r>
                      <a:r>
                        <a:rPr lang="1106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 dirty="0"/>
                        <a:t>B</a:t>
                      </a:r>
                      <a:endParaRPr lang="1106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 dirty="0"/>
                        <a:t>C</a:t>
                      </a:r>
                      <a:endParaRPr lang="1106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 dirty="0"/>
                        <a:t>D</a:t>
                      </a:r>
                      <a:r>
                        <a:rPr lang="1106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 dirty="0"/>
                        <a:t>E</a:t>
                      </a:r>
                      <a:r>
                        <a:rPr lang="1106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725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/>
                        <a:t>200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/>
                        <a:t>160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dirty="0"/>
                        <a:t>100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dirty="0"/>
                        <a:t>80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16392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5FF44D-6D62-4299-ADCF-3BE7E1345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4000"/>
      </p:ext>
    </p:extLst>
  </p:cSld>
  <p:clrMapOvr>
    <a:masterClrMapping/>
  </p:clrMapOvr>
  <p:transition advTm="33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3F18082-FB71-D043-AC08-A8981A9BD215}"/>
              </a:ext>
            </a:extLst>
          </p:cNvPr>
          <p:cNvSpPr/>
          <p:nvPr/>
        </p:nvSpPr>
        <p:spPr>
          <a:xfrm>
            <a:off x="9592502" y="2083987"/>
            <a:ext cx="2348753" cy="23487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48E84-73F0-B149-81D2-272072280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9116" y="2810409"/>
            <a:ext cx="2075523" cy="895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B45045-DE68-4428-A7A2-F9CCD5FD5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336" r="17990" b="-336"/>
          <a:stretch>
            <a:fillRect/>
          </a:stretch>
        </p:blipFill>
        <p:spPr>
          <a:xfrm>
            <a:off x="618565" y="1401244"/>
            <a:ext cx="4274254" cy="4240306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0B838A-1346-41F4-94BA-B014AE285E02}"/>
              </a:ext>
            </a:extLst>
          </p:cNvPr>
          <p:cNvSpPr txBox="1"/>
          <p:nvPr/>
        </p:nvSpPr>
        <p:spPr>
          <a:xfrm>
            <a:off x="5124205" y="318977"/>
            <a:ext cx="5083050" cy="35300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defRPr b="0" i="0"/>
            </a:pPr>
            <a:r>
              <a:rPr lang="1106" sz="5400" dirty="0">
                <a:solidFill>
                  <a:schemeClr val="bg1"/>
                </a:solidFill>
                <a:ea typeface="Cambria" panose="02040503050406030204" pitchFamily="18" charset="0"/>
              </a:rPr>
              <a:t>Unrhyw Gwestiynau?</a:t>
            </a:r>
          </a:p>
          <a:p>
            <a:endParaRPr lang="en-US" sz="2800" dirty="0">
              <a:ea typeface="Cambria" panose="02040503050406030204" pitchFamily="18" charset="0"/>
            </a:endParaRPr>
          </a:p>
          <a:p>
            <a:pPr>
              <a:defRPr b="0" i="0"/>
            </a:pPr>
            <a:r>
              <a:rPr lang="1106" sz="2800" dirty="0">
                <a:solidFill>
                  <a:schemeClr val="bg1"/>
                </a:solidFill>
              </a:rPr>
              <a:t>Oes gennych chi unrhyw gwestiynau pellach am yr arholiad hwn?</a:t>
            </a:r>
          </a:p>
          <a:p>
            <a:pPr>
              <a:defRPr b="0" i="0"/>
            </a:pPr>
            <a:r>
              <a:rPr lang="1106" sz="2800" dirty="0">
                <a:solidFill>
                  <a:schemeClr val="bg1"/>
                </a:solidFill>
              </a:rPr>
              <a:t>Os oes, ysgrifennwch nhw ar nodyn Post-</a:t>
            </a:r>
            <a:r>
              <a:rPr lang="en-GB" sz="2800" dirty="0">
                <a:solidFill>
                  <a:schemeClr val="bg1"/>
                </a:solidFill>
              </a:rPr>
              <a:t>I</a:t>
            </a:r>
            <a:r>
              <a:rPr lang="1106" sz="2800" dirty="0">
                <a:solidFill>
                  <a:schemeClr val="bg1"/>
                </a:solidFill>
              </a:rPr>
              <a:t>t a'i lynu at glawr blaen eich papur i'w roi i'ch athro.</a:t>
            </a:r>
          </a:p>
          <a:p>
            <a:endParaRPr lang="en-US" sz="2800" dirty="0">
              <a:ea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9501FC-588F-4BBB-87C6-F5DD39DCF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07693"/>
      </p:ext>
    </p:extLst>
  </p:cSld>
  <p:clrMapOvr>
    <a:masterClrMapping/>
  </p:clrMapOvr>
  <p:transition advTm="12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76" y="208722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Sut ydw i'n mynd i'r afael â'r cwestiynau yn y papur hwn?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5A0981-CC9D-4020-A8DA-9A75908D2FED}"/>
              </a:ext>
            </a:extLst>
          </p:cNvPr>
          <p:cNvSpPr txBox="1"/>
          <p:nvPr/>
        </p:nvSpPr>
        <p:spPr>
          <a:xfrm>
            <a:off x="282011" y="1306437"/>
            <a:ext cx="11424436" cy="47860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en-US" sz="80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B815C-FFDF-48DD-B860-C3FD4C68A2BA}"/>
              </a:ext>
            </a:extLst>
          </p:cNvPr>
          <p:cNvSpPr txBox="1"/>
          <p:nvPr/>
        </p:nvSpPr>
        <p:spPr>
          <a:xfrm>
            <a:off x="282012" y="1133341"/>
            <a:ext cx="117850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1106" sz="2000" dirty="0">
                <a:ea typeface="Cambria" panose="02040503050406030204" pitchFamily="18" charset="0"/>
                <a:cs typeface="Cambria" panose="02040503050406030204" pitchFamily="18" charset="0"/>
              </a:rPr>
              <a:t>Y sgiliau sy'n cael eu profi:  </a:t>
            </a:r>
          </a:p>
          <a:p>
            <a:pPr marL="803275" indent="-803275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1106" sz="2000" dirty="0">
                <a:ea typeface="Cambria" panose="02040503050406030204" pitchFamily="18" charset="0"/>
                <a:cs typeface="Cambria" panose="02040503050406030204" pitchFamily="18" charset="0"/>
              </a:rPr>
              <a:t>AA1 – dangos gwybodaeth a dealltwriaeth o amrywiaeth o gysyniadau, gwerthoedd a materion allweddol sy'n berthnasol i iechyd a gofal cymdeithasol</a:t>
            </a:r>
          </a:p>
          <a:p>
            <a:pPr marL="803275" indent="-803275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1106" sz="2000" dirty="0">
                <a:ea typeface="Cambria" panose="02040503050406030204" pitchFamily="18" charset="0"/>
                <a:cs typeface="Cambria" panose="02040503050406030204" pitchFamily="18" charset="0"/>
              </a:rPr>
              <a:t>AA2 – cymhwyso gwybodaeth a dealltwriaeth o egwyddorion a chyd-destunau iechyd a gofal cymdeithasol</a:t>
            </a:r>
          </a:p>
          <a:p>
            <a:pPr marL="803275" indent="-803275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1106" sz="2000" dirty="0">
                <a:ea typeface="Cambria" panose="02040503050406030204" pitchFamily="18" charset="0"/>
                <a:cs typeface="Cambria" panose="02040503050406030204" pitchFamily="18" charset="0"/>
              </a:rPr>
              <a:t>AA3 – gwerthuso damcaniaethau ac ymarfer iechyd a gofal cymdeithasol er mwyn dangos dealltwriaeth, myfyrio ar y ffordd y gallant ddylanwadu ar ymarfer, ffurfio barn resymedig a dod i gasgliadau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1106" sz="2000" dirty="0">
                <a:ea typeface="Cambria" panose="02040503050406030204" pitchFamily="18" charset="0"/>
                <a:cs typeface="Cambria" panose="02040503050406030204" pitchFamily="18" charset="0"/>
              </a:rPr>
              <a:t>Dull: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000" dirty="0">
                <a:ea typeface="Cambria" panose="02040503050406030204" pitchFamily="18" charset="0"/>
                <a:cs typeface="Cambria" panose="02040503050406030204" pitchFamily="18" charset="0"/>
              </a:rPr>
              <a:t>Darllenwch bob rhan o bob cwestiwn, e.e. cwestiwn 1 (a), (b), (c) a (ch).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000" dirty="0">
                <a:ea typeface="Cambria" panose="02040503050406030204" pitchFamily="18" charset="0"/>
                <a:cs typeface="Cambria" panose="02040503050406030204" pitchFamily="18" charset="0"/>
              </a:rPr>
              <a:t>Amlygwch y geiriau allweddol/berfau gorchymyn. 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000" dirty="0">
                <a:ea typeface="Cambria" panose="02040503050406030204" pitchFamily="18" charset="0"/>
                <a:cs typeface="Cambria" panose="02040503050406030204" pitchFamily="18" charset="0"/>
              </a:rPr>
              <a:t>Gwiriwch nifer y marciau am bob rhan o'r cwestiwn er mwyn i chi allu treulio eich amser yn briodol.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000" dirty="0">
                <a:ea typeface="Cambria" panose="02040503050406030204" pitchFamily="18" charset="0"/>
                <a:cs typeface="Cambria" panose="02040503050406030204" pitchFamily="18" charset="0"/>
              </a:rPr>
              <a:t>Meddyliwch yn ofalus am eich ateb – ydych chi'n ymateb i'r ferf orchmynnol – </a:t>
            </a:r>
            <a:r>
              <a:rPr lang="1106" sz="2000" b="1" dirty="0">
                <a:ea typeface="Cambria" panose="02040503050406030204" pitchFamily="18" charset="0"/>
                <a:cs typeface="Cambria" panose="02040503050406030204" pitchFamily="18" charset="0"/>
              </a:rPr>
              <a:t>mae'r rhain yn allweddol.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000" dirty="0">
                <a:ea typeface="Cambria" panose="02040503050406030204" pitchFamily="18" charset="0"/>
                <a:cs typeface="Cambria" panose="02040503050406030204" pitchFamily="18" charset="0"/>
              </a:rPr>
              <a:t>Gwnewch gynllun os oes gennych chi amser.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000" dirty="0">
                <a:ea typeface="Cambria" panose="02040503050406030204" pitchFamily="18" charset="0"/>
                <a:cs typeface="Cambria" panose="02040503050406030204" pitchFamily="18" charset="0"/>
              </a:rPr>
              <a:t>Cofiwch fbod nifer y llinellau sydd ar gael yn awgrymu hyd yr ymateb y mae ei angen.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000" dirty="0">
                <a:ea typeface="Cambria" panose="02040503050406030204" pitchFamily="18" charset="0"/>
                <a:cs typeface="Cambria" panose="02040503050406030204" pitchFamily="18" charset="0"/>
              </a:rPr>
              <a:t>Dylid osgoi defnyddio pwyntiau bwled.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906AB6-7B3C-41E2-8B9B-A8DED0B5C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71906"/>
      </p:ext>
    </p:extLst>
  </p:cSld>
  <p:clrMapOvr>
    <a:masterClrMapping/>
  </p:clrMapOvr>
  <p:transition advTm="19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1EE848-8452-435D-860D-AD551C40B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699" y="1030021"/>
            <a:ext cx="6594912" cy="56182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9" y="20973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1 (a), AA2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42D48F9-BBE6-4995-9C6C-D6BBA6B2AC70}"/>
              </a:ext>
            </a:extLst>
          </p:cNvPr>
          <p:cNvSpPr/>
          <p:nvPr/>
        </p:nvSpPr>
        <p:spPr>
          <a:xfrm>
            <a:off x="9067344" y="1303440"/>
            <a:ext cx="2998432" cy="4462207"/>
          </a:xfrm>
          <a:prstGeom prst="wedgeEllipseCallout">
            <a:avLst>
              <a:gd name="adj1" fmla="val -85382"/>
              <a:gd name="adj2" fmla="val -505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B226C-2B50-4FED-84B1-66EEE7BAEF80}"/>
              </a:ext>
            </a:extLst>
          </p:cNvPr>
          <p:cNvSpPr txBox="1"/>
          <p:nvPr/>
        </p:nvSpPr>
        <p:spPr>
          <a:xfrm>
            <a:off x="9628771" y="1826383"/>
            <a:ext cx="1933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Mae gwybodaeth yn cael ei rhoi ar ddechrau rhai cwestiynau yn y papur. Mae'n rhoi rhywfaint o gefndir ac yn rhoi gwybodaeth allweddol i chi a fydd yn eich helpu i ffurfio eich ateb.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61E002-75D6-48EE-9055-3885D31685A5}"/>
              </a:ext>
            </a:extLst>
          </p:cNvPr>
          <p:cNvGrpSpPr/>
          <p:nvPr/>
        </p:nvGrpSpPr>
        <p:grpSpPr>
          <a:xfrm>
            <a:off x="356439" y="3204007"/>
            <a:ext cx="2251496" cy="3104652"/>
            <a:chOff x="75571" y="3246869"/>
            <a:chExt cx="2251496" cy="310465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9B5FB8DD-E072-4991-A0AC-6434354D05E8}"/>
                </a:ext>
              </a:extLst>
            </p:cNvPr>
            <p:cNvSpPr/>
            <p:nvPr/>
          </p:nvSpPr>
          <p:spPr>
            <a:xfrm>
              <a:off x="75571" y="3246869"/>
              <a:ext cx="2251496" cy="3104652"/>
            </a:xfrm>
            <a:prstGeom prst="wedgeEllipseCallout">
              <a:avLst>
                <a:gd name="adj1" fmla="val 58880"/>
                <a:gd name="adj2" fmla="val -9694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8784E2-9883-4D01-A376-EE6F193E50E6}"/>
                </a:ext>
              </a:extLst>
            </p:cNvPr>
            <p:cNvSpPr txBox="1"/>
            <p:nvPr/>
          </p:nvSpPr>
          <p:spPr>
            <a:xfrm>
              <a:off x="504731" y="3471862"/>
              <a:ext cx="1484795" cy="2806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sz="1600" dirty="0"/>
                <a:t>Y gair gorchymyn yma yw 'Esboniwch' – rhoi manylion a rhesymau dros sut a pham mae rhywbeth fel y mae. </a:t>
              </a:r>
            </a:p>
            <a:p>
              <a:endParaRPr lang="en-GB" dirty="0"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E11B473-0A70-474E-81EA-15C1444F0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29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25B619-225D-41E8-B4D6-2499DCE8A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38" y="956033"/>
            <a:ext cx="6515100" cy="58388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38" y="17969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1 (a) Cynllun marcio AA2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820F9BF-CB70-42C5-BC36-B39A7C2881DE}"/>
              </a:ext>
            </a:extLst>
          </p:cNvPr>
          <p:cNvSpPr/>
          <p:nvPr/>
        </p:nvSpPr>
        <p:spPr>
          <a:xfrm>
            <a:off x="7856622" y="917267"/>
            <a:ext cx="4075856" cy="3449734"/>
          </a:xfrm>
          <a:prstGeom prst="wedgeEllipseCallout">
            <a:avLst>
              <a:gd name="adj1" fmla="val -117216"/>
              <a:gd name="adj2" fmla="val -257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BF340D-7958-4822-8D24-C55450A575DE}"/>
              </a:ext>
            </a:extLst>
          </p:cNvPr>
          <p:cNvSpPr txBox="1"/>
          <p:nvPr/>
        </p:nvSpPr>
        <p:spPr>
          <a:xfrm>
            <a:off x="8683831" y="1360694"/>
            <a:ext cx="2806269" cy="256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dirty="0"/>
              <a:t>Er mwyn cael mynediad i'r ystod lawn o farciau mae angen i'ch ymateb gyfeirio at Jean, edrychwch ar yr atebion a roddwyd gennych a thanlinellwch yr hyn yr ydych wedi'i gynnwys o'r cynllun marcio 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A0C8229-23C2-4AF1-B5D2-BB143FDDC6FD}"/>
              </a:ext>
            </a:extLst>
          </p:cNvPr>
          <p:cNvSpPr/>
          <p:nvPr/>
        </p:nvSpPr>
        <p:spPr>
          <a:xfrm>
            <a:off x="8082582" y="4397512"/>
            <a:ext cx="3621293" cy="2281053"/>
          </a:xfrm>
          <a:prstGeom prst="wedgeEllipseCallout">
            <a:avLst>
              <a:gd name="adj1" fmla="val -154356"/>
              <a:gd name="adj2" fmla="val 417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F1C4E6-0C41-4F81-B44E-415E6B7E1642}"/>
              </a:ext>
            </a:extLst>
          </p:cNvPr>
          <p:cNvSpPr txBox="1"/>
          <p:nvPr/>
        </p:nvSpPr>
        <p:spPr>
          <a:xfrm>
            <a:off x="8897606" y="4545940"/>
            <a:ext cx="2378721" cy="1739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/>
              <a:t>Golyga hyn y gallwn bob amser roi marc i ymateb nad yw ar y rhestr ond sy'n gywir – holwch eith athro os nad ydych yn siŵr.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47BED7-03BC-4F04-8263-5562394B4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98515"/>
      </p:ext>
    </p:extLst>
  </p:cSld>
  <p:clrMapOvr>
    <a:masterClrMapping/>
  </p:clrMapOvr>
  <p:transition advTm="178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DAADA9-1E12-42BA-84F2-672E2E6A3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38" y="1125462"/>
            <a:ext cx="8380141" cy="35810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4922-981F-4580-809C-9391D140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38" y="179693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2400"/>
              <a:t>Cwestiwn 1 (a) Bandiau marcio AA2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9B286BF-FCA9-40EE-B7D7-460626F4B8C6}"/>
              </a:ext>
            </a:extLst>
          </p:cNvPr>
          <p:cNvSpPr/>
          <p:nvPr/>
        </p:nvSpPr>
        <p:spPr>
          <a:xfrm>
            <a:off x="8954428" y="1895707"/>
            <a:ext cx="3072089" cy="3980985"/>
          </a:xfrm>
          <a:prstGeom prst="wedgeEllipseCallout">
            <a:avLst>
              <a:gd name="adj1" fmla="val -51114"/>
              <a:gd name="adj2" fmla="val -5791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B94FF-54B6-42F8-B974-BFE127264FEE}"/>
              </a:ext>
            </a:extLst>
          </p:cNvPr>
          <p:cNvSpPr txBox="1"/>
          <p:nvPr/>
        </p:nvSpPr>
        <p:spPr>
          <a:xfrm>
            <a:off x="9462348" y="2280925"/>
            <a:ext cx="2159368" cy="338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Cynllun marcio seiliedig ar fandiau yw hwn – felly mae angen i chi lunio barn ar eich ymateb cyn dyfarnu marc.</a:t>
            </a:r>
          </a:p>
          <a:p>
            <a:pPr>
              <a:defRPr b="0" i="0"/>
            </a:pPr>
            <a:r>
              <a:rPr lang="1106" altLang="en-US">
                <a:latin typeface="Arial" panose="020B0604020202020204" pitchFamily="34" charset="0"/>
              </a:rPr>
              <a:t>Edrychwch ar faint o bwyntiau rydych chi wedi'u tanlinellu a lluniwch farn. </a:t>
            </a:r>
          </a:p>
          <a:p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251BAB-0504-481A-A5A7-E02180B5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16061"/>
      </p:ext>
    </p:extLst>
  </p:cSld>
  <p:clrMapOvr>
    <a:masterClrMapping/>
  </p:clrMapOvr>
  <p:transition advTm="20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5.6|8.3"/>
</p:tagLst>
</file>

<file path=ppt/theme/theme1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48d8005054a4dd09ad49b7c837f0781 xmlns="36f98b4f-ba65-4a7d-9a34-48b23de556cb">
      <Terms xmlns="http://schemas.microsoft.com/office/infopath/2007/PartnerControls"/>
    </k48d8005054a4dd09ad49b7c837f0781>
    <ImageCreateDate xmlns="http://schemas.microsoft.com/sharepoint/v3/fields" xsi:nil="true"/>
    <aa87a6a0bdfe4bfb97a25745bc8270e2 xmlns="36f98b4f-ba65-4a7d-9a34-48b23de556cb">
      <Terms xmlns="http://schemas.microsoft.com/office/infopath/2007/PartnerControls"/>
    </aa87a6a0bdfe4bfb97a25745bc8270e2>
    <WJEC_x0020_Available_x0020_Online xmlns="07b9bb9f-93d7-4a9d-9e48-363b5c999e88">false</WJEC_x0020_Available_x0020_Online>
    <TaxCatchAll xmlns="36f98b4f-ba65-4a7d-9a34-48b23de556cb"/>
    <RoutingRuleDescription xmlns="http://schemas.microsoft.com/sharepoint/v3">text</RoutingRuleDescription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WJEC_x0020_Language xmlns="07b9bb9f-93d7-4a9d-9e48-363b5c999e88">
      <Value>English</Value>
    </WJEC_x0020_Languag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WJEC Image" ma:contentTypeID="0x0101009148F5A04DDD49CBA7127AADA5FB792B00AADE34325A8B49CDA8BB4DB53328F214008CB3F2150C24F24F8304D2120C64EA5300D55831203E689340AF2E2F5978B1265D" ma:contentTypeVersion="90" ma:contentTypeDescription="" ma:contentTypeScope="" ma:versionID="4a728d9f6da989f8bbb211cc34970ad5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36f98b4f-ba65-4a7d-9a34-48b23de556cb" xmlns:ns4="07b9bb9f-93d7-4a9d-9e48-363b5c999e88" targetNamespace="http://schemas.microsoft.com/office/2006/metadata/properties" ma:root="true" ma:fieldsID="86774d5f81f3d3491a33bc0b6ff6ba0c" ns1:_="" ns2:_="" ns3:_="" ns4:_="">
    <xsd:import namespace="http://schemas.microsoft.com/sharepoint/v3"/>
    <xsd:import namespace="http://schemas.microsoft.com/sharepoint/v3/fields"/>
    <xsd:import namespace="36f98b4f-ba65-4a7d-9a34-48b23de556cb"/>
    <xsd:import namespace="07b9bb9f-93d7-4a9d-9e48-363b5c999e88"/>
    <xsd:element name="properties">
      <xsd:complexType>
        <xsd:sequence>
          <xsd:element name="documentManagement">
            <xsd:complexType>
              <xsd:all>
                <xsd:element ref="ns1:RoutingRuleDescription"/>
                <xsd:element ref="ns4:WJEC_x0020_Language" minOccurs="0"/>
                <xsd:element ref="ns4:WJEC_x0020_Available_x0020_Online" minOccurs="0"/>
                <xsd:element ref="ns1:PublishingStartDate" minOccurs="0"/>
                <xsd:element ref="ns1:PublishingExpirationDate" minOccurs="0"/>
                <xsd:element ref="ns2:ImageWidth" minOccurs="0"/>
                <xsd:element ref="ns2:ImageHeight" minOccurs="0"/>
                <xsd:element ref="ns2:ImageCreateDate" minOccurs="0"/>
                <xsd:element ref="ns2:wic_System_Copyright" minOccurs="0"/>
                <xsd:element ref="ns1:FSObjType" minOccurs="0"/>
                <xsd:element ref="ns1:FileRef" minOccurs="0"/>
                <xsd:element ref="ns1:File_x0020_Type" minOccurs="0"/>
                <xsd:element ref="ns1:HTML_x0020_File_x0020_Type" minOccurs="0"/>
                <xsd:element ref="ns3:k48d8005054a4dd09ad49b7c837f0781" minOccurs="0"/>
                <xsd:element ref="ns3:TaxCatchAll" minOccurs="0"/>
                <xsd:element ref="ns3:TaxCatchAllLabel" minOccurs="0"/>
                <xsd:element ref="ns3:aa87a6a0bdfe4bfb97a25745bc8270e2" minOccurs="0"/>
                <xsd:element ref="ns1:PreviewExists" minOccurs="0"/>
                <xsd:element ref="ns1:ThumbnailExis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4" ma:displayName="Description3" ma:description="can't delete this column" ma:internalName="RoutingRuleDescription" ma:readOnly="false">
      <xsd:simpleType>
        <xsd:restriction base="dms:Text">
          <xsd:maxLength value="255"/>
        </xsd:restriction>
      </xsd:simpleType>
    </xsd:element>
    <xsd:element name="PublishingStartDate" ma:index="10" nillable="true" ma:displayName="Scheduling Start Date" ma:description="" ma:internalName="PublishingStartDate" ma:readOnly="fals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 ma:readOnly="false">
      <xsd:simpleType>
        <xsd:restriction base="dms:Unknown"/>
      </xsd:simpleType>
    </xsd:element>
    <xsd:element name="FSObjType" ma:index="2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FileRef" ma:index="26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27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29" nillable="true" ma:displayName="HTML File Type" ma:hidden="true" ma:internalName="HTML_x0020_File_x0020_Type" ma:readOnly="true">
      <xsd:simpleType>
        <xsd:restriction base="dms:Text"/>
      </xsd:simpleType>
    </xsd:element>
    <xsd:element name="PreviewExists" ma:index="35" nillable="true" ma:displayName="Preview Exists" ma:default="FALSE" ma:hidden="true" ma:internalName="PreviewExists" ma:readOnly="true">
      <xsd:simpleType>
        <xsd:restriction base="dms:Boolean"/>
      </xsd:simpleType>
    </xsd:element>
    <xsd:element name="ThumbnailExists" ma:index="37" nillable="true" ma:displayName="Thumbnail Exists" ma:default="FALSE" ma:hidden="true" ma:internalName="ThumbnailExists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ImageWidth" ma:index="13" nillable="true" ma:displayName="Picture Width" ma:internalName="ImageWidth" ma:readOnly="true">
      <xsd:simpleType>
        <xsd:restriction base="dms:Unknown"/>
      </xsd:simpleType>
    </xsd:element>
    <xsd:element name="ImageHeight" ma:index="14" nillable="true" ma:displayName="Picture Height" ma:internalName="ImageHeight" ma:readOnly="true">
      <xsd:simpleType>
        <xsd:restriction base="dms:Unknown"/>
      </xsd:simpleType>
    </xsd:element>
    <xsd:element name="ImageCreateDate" ma:index="17" nillable="true" ma:displayName="Date Picture Taken" ma:description="" ma:format="DateTime" ma:hidden="true" ma:internalName="ImageCreateDate">
      <xsd:simpleType>
        <xsd:restriction base="dms:DateTime"/>
      </xsd:simpleType>
    </xsd:element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98b4f-ba65-4a7d-9a34-48b23de556cb" elementFormDefault="qualified">
    <xsd:import namespace="http://schemas.microsoft.com/office/2006/documentManagement/types"/>
    <xsd:import namespace="http://schemas.microsoft.com/office/infopath/2007/PartnerControls"/>
    <xsd:element name="k48d8005054a4dd09ad49b7c837f0781" ma:index="30" nillable="true" ma:taxonomy="true" ma:internalName="k48d8005054a4dd09ad49b7c837f0781" ma:taxonomyFieldName="WJEC_x0020_Audiences" ma:displayName="WJEC Audiences" ma:readOnly="false" ma:fieldId="{448d8005-054a-4dd0-9ad4-9b7c837f0781}" ma:taxonomyMulti="true" ma:sspId="fd004107-dac0-45af-83fb-11757b2c8399" ma:termSetId="166b6179-d2c6-4c70-a6b7-272e06564e8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31" nillable="true" ma:displayName="Taxonomy Catch All Column" ma:description="" ma:hidden="true" ma:list="{3317158d-5997-432d-8f64-ed5253ed3d4a}" ma:internalName="TaxCatchAll" ma:readOnly="false" ma:showField="CatchAllData" ma:web="36f98b4f-ba65-4a7d-9a34-48b23de556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2" nillable="true" ma:displayName="Taxonomy Catch All Column1" ma:description="" ma:hidden="true" ma:list="{3317158d-5997-432d-8f64-ed5253ed3d4a}" ma:internalName="TaxCatchAllLabel" ma:readOnly="true" ma:showField="CatchAllDataLabel" ma:web="36f98b4f-ba65-4a7d-9a34-48b23de556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a87a6a0bdfe4bfb97a25745bc8270e2" ma:index="33" nillable="true" ma:taxonomy="true" ma:internalName="aa87a6a0bdfe4bfb97a25745bc8270e2" ma:taxonomyFieldName="WJEC_x0020_Department" ma:displayName="WJEC Department" ma:readOnly="false" ma:fieldId="{aa87a6a0-bdfe-4bfb-97a2-5745bc8270e2}" ma:taxonomyMulti="true" ma:sspId="fd004107-dac0-45af-83fb-11757b2c8399" ma:termSetId="0c9e301d-bcca-45db-a9e6-62eca92a187e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9bb9f-93d7-4a9d-9e48-363b5c999e88" elementFormDefault="qualified">
    <xsd:import namespace="http://schemas.microsoft.com/office/2006/documentManagement/types"/>
    <xsd:import namespace="http://schemas.microsoft.com/office/infopath/2007/PartnerControls"/>
    <xsd:element name="WJEC_x0020_Language" ma:index="8" nillable="true" ma:displayName="WJEC Language" ma:default="English" ma:internalName="WJEC_x0020_Languag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glish"/>
                    <xsd:enumeration value="Welsh"/>
                  </xsd:restriction>
                </xsd:simpleType>
              </xsd:element>
            </xsd:sequence>
          </xsd:extension>
        </xsd:complexContent>
      </xsd:complexType>
    </xsd:element>
    <xsd:element name="WJEC_x0020_Available_x0020_Online" ma:index="9" nillable="true" ma:displayName="WJEC Available Online" ma:default="0" ma:internalName="WJEC_x0020_Available_x0020_Online" ma:readOnly="fals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6" ma:displayName="Author"/>
        <xsd:element ref="dcterms:created" minOccurs="0" maxOccurs="1"/>
        <xsd:element ref="dc:identifier" minOccurs="0" maxOccurs="1"/>
        <xsd:element name="contentType" minOccurs="0" maxOccurs="1" type="xsd:string" ma:index="34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3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7F1651-5B2A-4B16-9EFE-F4259EAB82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CF2C5D-BA0A-4ADC-ACA3-AA75CD9BCC39}">
  <ds:schemaRefs>
    <ds:schemaRef ds:uri="cca7418a-a5a4-41cc-ad9f-bbf8fadcfcf8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36f98b4f-ba65-4a7d-9a34-48b23de556c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06FDC0F-9DBB-4AFA-B0AC-0E9B426F38F8}"/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6102</Words>
  <Application>Microsoft Office PowerPoint</Application>
  <PresentationFormat>Widescreen</PresentationFormat>
  <Paragraphs>512</Paragraphs>
  <Slides>55</Slides>
  <Notes>55</Notes>
  <HiddenSlides>0</HiddenSlides>
  <MMClips>55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Sut ydw i'n mynd i'r afael â'r cwestiynau yn y papur hwn?</vt:lpstr>
      <vt:lpstr>Cwestiwn 1 (a), AA2</vt:lpstr>
      <vt:lpstr>Cwestiwn 1 (a) Cynllun marcio AA2</vt:lpstr>
      <vt:lpstr>Cwestiwn 1 (a) Bandiau marcio AA2</vt:lpstr>
      <vt:lpstr>Cwestiwn 1(b), AA1</vt:lpstr>
      <vt:lpstr>Cwestiwn 1 (b) AA1 cynllun marcio</vt:lpstr>
      <vt:lpstr>Cwestiwn 1(c), AA1</vt:lpstr>
      <vt:lpstr>Cwestiwn 1 (c) AA1 cynllun marcio</vt:lpstr>
      <vt:lpstr>Cwestiwn 1 (ch), AA1 ac AA3</vt:lpstr>
      <vt:lpstr>Cwestiwn 1 (ch) AA1 ac Cynllun marcio AA3</vt:lpstr>
      <vt:lpstr>Cwestiwn 1 (ch) AA1 ac Bandiau marcio AA3</vt:lpstr>
      <vt:lpstr>Cwestiwn 2 (a), AA1</vt:lpstr>
      <vt:lpstr>Cwestiwn 2 (a) – cynllun marcio AA1</vt:lpstr>
      <vt:lpstr>Cwestiwn 2 (b), AA1</vt:lpstr>
      <vt:lpstr>Cwestiwn 2 (b) AA1 cynllun marcio</vt:lpstr>
      <vt:lpstr>Cwestiwn 2 (c), AA2</vt:lpstr>
      <vt:lpstr>Cwestiwn 2 (c) AA2 cynllun marcio</vt:lpstr>
      <vt:lpstr>Cwestiwn 2 (c) AA2 bandiau marciau</vt:lpstr>
      <vt:lpstr>Cwestiwn 2 (ch), AA3</vt:lpstr>
      <vt:lpstr>Cwestiwn 2 (ch) Cynllun marcio AA3</vt:lpstr>
      <vt:lpstr>Cwestiwn 2 (ch) Bandiau marcio AA3</vt:lpstr>
      <vt:lpstr>Cwestiwn 3 (a), AA1</vt:lpstr>
      <vt:lpstr>Cwestiwn 3 (a) AA1 cynllun marcio</vt:lpstr>
      <vt:lpstr>Cwestiwn 3 (b), AA2</vt:lpstr>
      <vt:lpstr>Cwestiwn 3 (b) AA2 cynllun marcio</vt:lpstr>
      <vt:lpstr>Cwestiwn 3 (b) AA2 bandiau marciau</vt:lpstr>
      <vt:lpstr>Cwestiwn 3 (c), AA3</vt:lpstr>
      <vt:lpstr>Cwestiwn 3 (c) Cynllun marcio AA3</vt:lpstr>
      <vt:lpstr>Cwestiwn 3 (c) – bandiau marcio AA3</vt:lpstr>
      <vt:lpstr>Cwestiwn 3 (ch), AA2</vt:lpstr>
      <vt:lpstr>Cwestiwn 3 (ch) Cynllun marcio AA2</vt:lpstr>
      <vt:lpstr>Cwestiwn 3 (ch) Bandiau marcio AA2</vt:lpstr>
      <vt:lpstr>Cwestiwn 4 (a), AA1</vt:lpstr>
      <vt:lpstr>Cwestiwn 4 (a) AA1 cynllun marcio</vt:lpstr>
      <vt:lpstr>Cwestiwn 4 (b), AA2</vt:lpstr>
      <vt:lpstr>Cwestiwn 4 (b) Cynllun marcio AA2</vt:lpstr>
      <vt:lpstr>Cwestiwn 4 (b) Bandiau marcio AA2</vt:lpstr>
      <vt:lpstr>Cwestiwn 4 (c), AA1 ac AA3</vt:lpstr>
      <vt:lpstr>Cwestiwn 4 (c) AA1 ac Cynllun marcio AA3</vt:lpstr>
      <vt:lpstr>Cwestiwn 4 (c) AA1 ac Bandiau marcio AA3</vt:lpstr>
      <vt:lpstr>Cwestiwn 5 (a), AA1</vt:lpstr>
      <vt:lpstr>Cwestiwn 5 (a) AA1 cynllun marcio</vt:lpstr>
      <vt:lpstr>Cwestiwn 5 (b), AA2</vt:lpstr>
      <vt:lpstr>Cwestiwn 5 (b) AA2 cynllun marcio</vt:lpstr>
      <vt:lpstr>Cwestiwn 5 (b) AA2 bandiau marciau</vt:lpstr>
      <vt:lpstr>Cwestiwn 5 (c), AA3</vt:lpstr>
      <vt:lpstr>Cwestiwn 5 (c) – cynllun marcio AA3</vt:lpstr>
      <vt:lpstr>Cwestiwn 5 (c) – bandiau marcio AA3</vt:lpstr>
      <vt:lpstr>Sut gwnaethoch chi?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Thomas</dc:creator>
  <cp:lastModifiedBy>Wyman, Hilary</cp:lastModifiedBy>
  <cp:revision>29</cp:revision>
  <dcterms:created xsi:type="dcterms:W3CDTF">2020-04-27T11:12:25Z</dcterms:created>
  <dcterms:modified xsi:type="dcterms:W3CDTF">2021-09-01T09:29:40Z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0x0101009148F5A04DDD49CBA7127AADA5FB792B00AADE34325A8B49CDA8BB4DB53328F214008CB3F2150C24F24F8304D2120C64EA5300D55831203E689340AF2E2F5978B1265D</vt:lpwstr>
  </property>
  <property fmtid="{D5CDD505-2E9C-101B-9397-08002B2CF9AE}" pid="3" name="k48d8005054a4dd09ad49b7c837f0781">
    <vt:lpwstr/>
  </property>
  <property fmtid="{D5CDD505-2E9C-101B-9397-08002B2CF9AE}" pid="4" name="SharedWithUsers">
    <vt:lpwstr>44;#Candy, Allison;#260;#Wyman, Hilary;#37739;#Morris-Goodman, Karen</vt:lpwstr>
  </property>
  <property fmtid="{D5CDD505-2E9C-101B-9397-08002B2CF9AE}" pid="5" name="WJEC Audiences">
    <vt:lpwstr/>
  </property>
  <property fmtid="{D5CDD505-2E9C-101B-9397-08002B2CF9AE}" pid="6" name="WJEC Department">
    <vt:lpwstr/>
  </property>
  <property fmtid="{D5CDD505-2E9C-101B-9397-08002B2CF9AE}" pid="7" name="WJEC_x0020_Audiences">
    <vt:lpwstr/>
  </property>
</Properties>
</file>