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40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3" r:id="rId15"/>
    <p:sldId id="267" r:id="rId16"/>
    <p:sldId id="268" r:id="rId17"/>
    <p:sldId id="269" r:id="rId18"/>
    <p:sldId id="270" r:id="rId19"/>
    <p:sldId id="271" r:id="rId20"/>
    <p:sldId id="597" r:id="rId21"/>
  </p:sldIdLst>
  <p:sldSz cx="12192000" cy="6858000"/>
  <p:notesSz cx="6805613" cy="99441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5" orient="horz" pos="1457" userDrawn="1">
          <p15:clr>
            <a:srgbClr val="A4A3A4"/>
          </p15:clr>
        </p15:guide>
        <p15:guide id="16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Onuzuruike" initials="JO" lastIdx="0" clrIdx="0"/>
  <p:cmAuthor id="2" name="Jenna Redelinghuys" initials="JR" lastIdx="0" clrIdx="1"/>
  <p:cmAuthor id="3" name="William Nightingale" initials="WN" lastIdx="0" clrIdx="2"/>
  <p:cmAuthor id="4" name="Suzi Gray" initials="SG" lastIdx="0" clrIdx="3">
    <p:extLst>
      <p:ext uri="{19B8F6BF-5375-455C-9EA6-DF929625EA0E}">
        <p15:presenceInfo xmlns:p15="http://schemas.microsoft.com/office/powerpoint/2012/main" userId="S-1-5-21-1308356437-3399562541-1039870623-3914" providerId="AD"/>
      </p:ext>
    </p:extLst>
  </p:cmAuthor>
  <p:cmAuthor id="5" name="Lucas, Tania" initials="LT" lastIdx="0" clrIdx="4">
    <p:extLst>
      <p:ext uri="{19B8F6BF-5375-455C-9EA6-DF929625EA0E}">
        <p15:presenceInfo xmlns:p15="http://schemas.microsoft.com/office/powerpoint/2012/main" userId="S::lucast@wjec.co.uk::232b37cb-a817-446c-b5f8-6c2be3ba9e7b" providerId="AD"/>
      </p:ext>
    </p:extLst>
  </p:cmAuthor>
  <p:cmAuthor id="6" name="Bushell, Karen" initials="BK" lastIdx="0" clrIdx="5">
    <p:extLst>
      <p:ext uri="{19B8F6BF-5375-455C-9EA6-DF929625EA0E}">
        <p15:presenceInfo xmlns:p15="http://schemas.microsoft.com/office/powerpoint/2012/main" userId="S::thomake@wjec.co.uk::19dd44b5-e099-4de8-80dd-5f64219f3a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C8"/>
    <a:srgbClr val="0070C0"/>
    <a:srgbClr val="0096FF"/>
    <a:srgbClr val="FFC000"/>
    <a:srgbClr val="65B2E6"/>
    <a:srgbClr val="CBD6EB"/>
    <a:srgbClr val="CB076E"/>
    <a:srgbClr val="E7ECF5"/>
    <a:srgbClr val="00B0F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65" autoAdjust="0"/>
  </p:normalViewPr>
  <p:slideViewPr>
    <p:cSldViewPr snapToGrid="0">
      <p:cViewPr varScale="1">
        <p:scale>
          <a:sx n="81" d="100"/>
          <a:sy n="81" d="100"/>
        </p:scale>
        <p:origin x="96" y="312"/>
      </p:cViewPr>
      <p:guideLst>
        <p:guide orient="horz" pos="14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6266E-4E78-3640-B76A-2EF766CBB339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DD846-EDA4-934F-A7DD-C369F9C7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42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5DA57-288E-CC44-A088-C970FBF5ECE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73A14-1418-8445-A355-C4659B6B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10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 sz="1200"/>
              <a:t>Dyma'r Arweiniad i'r Asesiad Di-Arholiad ar gyfer </a:t>
            </a:r>
            <a:r>
              <a:rPr lang="1106" sz="1200">
                <a:solidFill>
                  <a:schemeClr val="bg1"/>
                </a:solidFill>
              </a:rPr>
              <a:t>TGAU Iechyd a Gofal Cymdeithasol, a Gofal Plant, </a:t>
            </a:r>
          </a:p>
          <a:p>
            <a:pPr>
              <a:defRPr b="0" i="0"/>
            </a:pPr>
            <a:r>
              <a:rPr lang="1106" sz="1200">
                <a:solidFill>
                  <a:schemeClr val="bg1"/>
                </a:solidFill>
              </a:rPr>
              <a:t>Uned 2 – Hybu a chynnal iechyd a llesiant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fld id="{32DDE95E-D582-4BBA-AC36-5E96C37E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62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Wrth ddefnyddio adnoddau gwahanol_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Wrth ymchwilio, dylech geisio cael gafael ar gynifer o adnoddau gwahanol â phosibl.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GB" sz="1200" kern="0">
              <a:latin typeface="Arial"/>
              <a:cs typeface="Arial"/>
            </a:endParaRP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Nid yw ymchwil cynradd yn hanfodol ond gallai helpu i wella safon eich gwaith (gofynnwch i'ch athro os nad ydych yn siŵr sut mae ymchwil cynradd ac ymchwil eilaidd yn wahanol).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GB" sz="1200" kern="0">
              <a:latin typeface="Arial"/>
              <a:cs typeface="Arial"/>
            </a:endParaRPr>
          </a:p>
          <a:p>
            <a:pPr marL="298450" marR="13970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Rhaid cydnabod cyfeiriadau at ffynonellau gwybodaeth a ddefnyddir yn eich gwaith a gellir gwneud hyn drwy ddefnyddio llyfryddiaeth atodol neu droednodiadau (gall eich athro ddangos i chi sut i wneud hyn yn iawn ar ddechrau eich gwaith).</a:t>
            </a:r>
          </a:p>
          <a:p>
            <a:pPr marL="298450" marR="139700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GB" sz="1200" kern="0">
              <a:latin typeface="Arial"/>
              <a:cs typeface="Arial"/>
            </a:endParaRP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Bydd yr adnoddau'n bersonol i'r targed o'ch dewis a'r testun (ar gyfer Tasg 2).</a:t>
            </a: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GB" sz="1200" kern="0">
              <a:latin typeface="Arial"/>
              <a:cs typeface="Arial"/>
            </a:endParaRPr>
          </a:p>
          <a:p>
            <a:pPr marL="298450" marR="177800" indent="-285750">
              <a:buSzPct val="102777"/>
              <a:buChar char="•"/>
              <a:tabLst>
                <a:tab pos="297815" algn="l"/>
                <a:tab pos="298450" algn="l"/>
                <a:tab pos="5120005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Os gallwch, ceisiwch ddefnyddio adnoddau cynradd – er enghraifft, cyfweliad â nyrs – yn hytrach na dibynnu'n ormodol ar ddisgrifiad swydd nyrs o'r rhyngrwyd, er enghraifft.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E8B6E54C-BE40-4BF5-A57B-49B2A4920B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16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Cofiwch, bydd gennych hefyd eich nodiadau dosbarth, eich nodiadau ymchwil ac ymchwiliad eich hun wrth law i'ch helpu.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1200" kern="0">
              <a:latin typeface="Arial"/>
              <a:cs typeface="Arial"/>
            </a:endParaRP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Gallwch gael mynediad at yr holl adnoddau pan fyddwch yn yr ystafell ddosbarth yn ysgrifennu eich gwaith yn yr asesiad di-arholiad.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1200" kern="0">
              <a:latin typeface="Arial"/>
              <a:cs typeface="Arial"/>
            </a:endParaRP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Gall eich athro hefyd gynnig cyfarwyddyd a chefnogaeth i chi i sicrhau bod gennych ddealltwriaeth glir o ofynion y tasgau.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1200" kern="0">
              <a:latin typeface="Arial"/>
              <a:cs typeface="Arial"/>
            </a:endParaRP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Byddwch yn gweithio'n unigol o fewn yr amser a ddyrennir (fodd bynnag, efallai y bydd eich athro yn gofyn i chi weithio mewn grwpiau wrth ddechrau ymchwilio i destunau yn y dosbarth).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040ACC4F-0ECB-471E-A9F5-8EE43C8BF8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78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marR="5080" indent="-342900">
              <a:spcBef>
                <a:spcPts val="100"/>
              </a:spcBef>
              <a:buSzPct val="102500"/>
              <a:buChar char="•"/>
              <a:defRPr b="0" i="0"/>
            </a:pPr>
            <a:r>
              <a:rPr lang="1106" sz="1200" kern="0">
                <a:latin typeface="Arial"/>
                <a:cs typeface="Arial"/>
              </a:rPr>
              <a:t>Bydd eich gwaith yn cael ei farcio gan eich athro a fydd yn dilyn meini prawf marcio penodol.</a:t>
            </a:r>
          </a:p>
          <a:p>
            <a:pPr marL="355600" indent="-342900">
              <a:spcBef>
                <a:spcPts val="40"/>
              </a:spcBef>
              <a:buFont typeface="Arial"/>
              <a:buChar char="•"/>
            </a:pPr>
            <a:endParaRPr lang="en-GB" sz="1200" kern="0">
              <a:latin typeface="Arial"/>
              <a:cs typeface="Arial"/>
            </a:endParaRPr>
          </a:p>
          <a:p>
            <a:pPr marL="355600" marR="379095" indent="-342900">
              <a:buSzPct val="102500"/>
              <a:buChar char="•"/>
            </a:pPr>
            <a:endParaRPr lang="en-GB" sz="1200" kern="0">
              <a:latin typeface="Arial"/>
              <a:cs typeface="Arial"/>
            </a:endParaRPr>
          </a:p>
          <a:p>
            <a:pPr marL="12700" marR="379095" indent="0">
              <a:buSzPct val="102500"/>
              <a:buNone/>
              <a:defRPr b="0" i="0"/>
            </a:pPr>
            <a:r>
              <a:rPr lang="1106" sz="1200" kern="0">
                <a:latin typeface="Arial"/>
                <a:cs typeface="Arial"/>
              </a:rPr>
              <a:t>Sut bydd eich gwaith yn cael ei asesu / ei farcio?</a:t>
            </a:r>
          </a:p>
          <a:p>
            <a:pPr marL="355600" marR="379095" indent="-342900">
              <a:buSzPct val="102500"/>
              <a:buChar char="•"/>
              <a:defRPr b="0" i="0"/>
            </a:pPr>
            <a:r>
              <a:rPr lang="1106" sz="1200" kern="0">
                <a:latin typeface="Arial"/>
                <a:cs typeface="Arial"/>
              </a:rPr>
              <a:t>Unwaith y bydd y dasg wedi'i chwblhau a'r asesiad terfynol wedi'i wneud, ni allwch wneud unrhyw newidiadau pellach i'ch gwaith.</a:t>
            </a:r>
          </a:p>
          <a:p>
            <a:pPr marL="355600" indent="-342900">
              <a:spcBef>
                <a:spcPts val="45"/>
              </a:spcBef>
              <a:buFont typeface="Arial"/>
              <a:buChar char="•"/>
            </a:pPr>
            <a:endParaRPr lang="en-GB" sz="1200" kern="0">
              <a:latin typeface="Arial"/>
              <a:cs typeface="Arial"/>
            </a:endParaRPr>
          </a:p>
          <a:p>
            <a:pPr marL="355600" marR="464820" indent="-342900">
              <a:buSzPct val="102500"/>
              <a:buChar char="•"/>
              <a:defRPr b="0" i="0"/>
            </a:pPr>
            <a:r>
              <a:rPr lang="1106" sz="1200" kern="0">
                <a:latin typeface="Arial"/>
                <a:cs typeface="Arial"/>
              </a:rPr>
              <a:t>Gall CBAC ofyn am eich gwaith mewn sampl i'w gymedroli – y rheswm am hyn yw sicrhau bod y marcio yn gyson ar draws pob canolfan yng Nghymru.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09F574F6-F838-42CC-BC6B-709C509510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41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Cyflwyno eich gwaith-</a:t>
            </a:r>
          </a:p>
          <a:p>
            <a:pPr marL="29845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Teipiwch eich gwaith yn electronig lle bynnag y bo'n bosibl, a defnyddiwch y gwirydd sillafu/gramadeg.</a:t>
            </a:r>
          </a:p>
          <a:p>
            <a:pPr marL="29845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Os na allwch gyflwyno eich gwaith yn electronig, gwnewch yn siŵr eich bod yn defnyddio inc du mewn llawysgrifen ddarllenadwy.</a:t>
            </a:r>
          </a:p>
          <a:p>
            <a:pPr marL="29845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Trefnwch eich gwaith yn adrannau gwahanol ar gyfer Tasg 1 a Thasg 2.</a:t>
            </a: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Rhowch y manylion canlynol ar bob tudalen o'ch gwaith:</a:t>
            </a:r>
          </a:p>
          <a:p>
            <a:pPr marL="469900" marR="6108700">
              <a:defRPr b="0" i="0"/>
            </a:pPr>
            <a:r>
              <a:rPr lang="1106" sz="1200" b="1" kern="0">
                <a:latin typeface="Arial"/>
                <a:cs typeface="Arial"/>
              </a:rPr>
              <a:t>Rhif 5 digid y ganolfan</a:t>
            </a:r>
          </a:p>
          <a:p>
            <a:pPr marL="469900" marR="6108700">
              <a:defRPr b="0" i="0"/>
            </a:pPr>
            <a:r>
              <a:rPr lang="1106" sz="1200" b="1" kern="0">
                <a:latin typeface="Arial"/>
                <a:cs typeface="Arial"/>
              </a:rPr>
              <a:t>Rhif yr ymgeisydd</a:t>
            </a:r>
            <a:endParaRPr lang="en-GB" sz="1200" kern="0">
              <a:latin typeface="Arial"/>
              <a:cs typeface="Arial"/>
            </a:endParaRPr>
          </a:p>
          <a:p>
            <a:pPr marL="469900">
              <a:spcAft>
                <a:spcPts val="1200"/>
              </a:spcAft>
              <a:defRPr b="0" i="0"/>
            </a:pPr>
            <a:r>
              <a:rPr lang="1106" sz="1200" b="1" kern="0">
                <a:latin typeface="Arial"/>
                <a:cs typeface="Arial"/>
              </a:rPr>
              <a:t>(Gwnewch yn siŵr ei bod yn amlwg mai </a:t>
            </a:r>
            <a:r>
              <a:rPr lang="1106" sz="1200" b="1" kern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gwaith Uned 2 ydyw.)</a:t>
            </a:r>
            <a:endParaRPr lang="en-GB" sz="1200" b="1" kern="0">
              <a:latin typeface="Arial"/>
              <a:cs typeface="Arial"/>
            </a:endParaRPr>
          </a:p>
          <a:p>
            <a:pPr marL="29845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Cyflwynwch waith prosesydd geiriau neu wedi'i gyflwyno â llaw ar bapur A4 mewn un ffeil (nid mewn pocedi poly unigol).</a:t>
            </a:r>
          </a:p>
          <a:p>
            <a:pPr marL="298450" marR="508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Dylech gynnwys copïau o unrhyw ddogfennau ychwanegol a ddefnyddiwyd gennych, megis ffotograffau, llythyrau, fideos, recordiadau sain, trawsgrifiadau o gyfweliadau a datganiadau tyst gan eich athrawon (dylech gynnwys ffurflen gydsynio os ydych yn defnyddio fideos neu ffotograffau/lluniau ohonoch chi eich hun).</a:t>
            </a: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Peidiwch â chynnwys eitemau o werth gwirioneddol neu bersonol fel ffotograffau na thystysgrifau.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308727E1-A7E8-43CB-B367-D498FCE44F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marR="5080" indent="-342900">
              <a:spcBef>
                <a:spcPts val="100"/>
              </a:spcBef>
              <a:buSzPct val="102777"/>
              <a:buChar char="•"/>
              <a:tabLst>
                <a:tab pos="354965" algn="l"/>
                <a:tab pos="355600" algn="l"/>
                <a:tab pos="5618480" algn="l"/>
              </a:tabLst>
            </a:pPr>
            <a:endParaRPr lang="en-GB" sz="1200" kern="0">
              <a:latin typeface="Arial"/>
              <a:cs typeface="Arial"/>
            </a:endParaRPr>
          </a:p>
          <a:p>
            <a:pPr marL="355600" marR="5080" indent="-342900">
              <a:spcBef>
                <a:spcPts val="100"/>
              </a:spcBef>
              <a:buSzPct val="102777"/>
              <a:buChar char="•"/>
              <a:tabLst>
                <a:tab pos="354965" algn="l"/>
                <a:tab pos="355600" algn="l"/>
                <a:tab pos="561848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Ar gyfer yr asesiad di-arholiad hwn, cewch gyfle i wneud rhywfaint o ymchwil ac ymchwiliad annibynnol i grwpiau targed a thestunau (bydd hyn yn cynnwys chwilio am wybodaeth mewn ffynonellau cyhoeddedig fel gwerslyfrau, cyfnodolion, rhaglenni teledu a radio, ac ar y we).</a:t>
            </a:r>
          </a:p>
          <a:p>
            <a:pPr>
              <a:spcBef>
                <a:spcPts val="30"/>
              </a:spcBef>
              <a:buFont typeface="Arial"/>
              <a:buChar char="•"/>
            </a:pPr>
            <a:endParaRPr lang="en-GB" sz="1200" kern="0">
              <a:latin typeface="Arial"/>
              <a:cs typeface="Arial"/>
            </a:endParaRPr>
          </a:p>
          <a:p>
            <a:pPr marL="298450" marR="86995" indent="-285750">
              <a:buSzPct val="102777"/>
              <a:buChar char="•"/>
              <a:tabLst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Mae defnyddio gwybodaeth o ffynonellau eraill yn ffordd dda o ddangos eich gwybodaeth a'ch dealltwriaeth o destun ond rhaid i chi ofalu sut rydych yn ei defnyddio; yn bwysicaf oll, rhaid i chi </a:t>
            </a:r>
            <a:r>
              <a:rPr lang="1106" sz="1200" b="1" kern="0">
                <a:latin typeface="Arial"/>
                <a:cs typeface="Arial"/>
              </a:rPr>
              <a:t>beidio </a:t>
            </a:r>
            <a:r>
              <a:rPr lang="1106" sz="1200" kern="0">
                <a:latin typeface="Arial"/>
                <a:cs typeface="Arial"/>
              </a:rPr>
              <a:t>â'i chopïo a'i hawlio fel eich gwaith eich hun.</a:t>
            </a:r>
          </a:p>
          <a:p>
            <a:pPr>
              <a:spcBef>
                <a:spcPts val="35"/>
              </a:spcBef>
              <a:buFont typeface="Arial"/>
              <a:buChar char="•"/>
            </a:pPr>
            <a:endParaRPr lang="en-GB" sz="1200" kern="0">
              <a:latin typeface="Arial"/>
              <a:cs typeface="Arial"/>
            </a:endParaRPr>
          </a:p>
          <a:p>
            <a:pPr marL="298450" marR="142875" indent="-285750">
              <a:buSzPct val="102777"/>
              <a:buChar char="•"/>
              <a:tabLst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Os byddwch yn defnyddio’r un geiriad â ffynhonnell gyhoeddedig, rhaid i chi roi dyfynodau o gwmpas y darn a nodi o ble y daeth – gelwir hyn yn 'cyfeirio'.</a:t>
            </a:r>
          </a:p>
          <a:p>
            <a:pPr marL="298450" marR="142875" indent="-285750">
              <a:buSzPct val="102777"/>
              <a:buChar char="•"/>
              <a:tabLst>
                <a:tab pos="298450" algn="l"/>
              </a:tabLst>
            </a:pPr>
            <a:endParaRPr lang="en-GB" sz="1200" kern="0">
              <a:latin typeface="Arial"/>
              <a:cs typeface="Arial"/>
            </a:endParaRPr>
          </a:p>
          <a:p>
            <a:pPr marL="298450" marR="100330" indent="-285750">
              <a:buSzPct val="102777"/>
              <a:buChar char="•"/>
              <a:tabLst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Cadwch gofnod manwl o'ch ymchwil, cynllunio, adnoddau ac ati.  Dylai eich rhestr gynnwys llyfrau, gwefannau ac adnoddau clywedol/gweledol.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490D9F19-2120-4879-A996-6ABF4A88BC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89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50" marR="5080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Dylai cyfeiriad o lyfr neu gyfnodolyn sydd wedi ei argraffu ddangos enw'r awdur, y flwyddyn gyhoeddi a rhif y dudalen, er enghraifft: </a:t>
            </a:r>
            <a:r>
              <a:rPr lang="1106" sz="1200" i="1" kern="0">
                <a:latin typeface="Arial"/>
                <a:cs typeface="Arial"/>
              </a:rPr>
              <a:t>Jones, 2017, t42</a:t>
            </a:r>
            <a:r>
              <a:rPr lang="1106" sz="1200" kern="0">
                <a:latin typeface="Arial"/>
                <a:cs typeface="Arial"/>
              </a:rPr>
              <a:t>.</a:t>
            </a:r>
          </a:p>
          <a:p>
            <a:pPr>
              <a:spcBef>
                <a:spcPts val="30"/>
              </a:spcBef>
              <a:buFont typeface="Arial"/>
              <a:buChar char="•"/>
            </a:pPr>
            <a:endParaRPr lang="en-GB" sz="1200" kern="0">
              <a:latin typeface="Arial"/>
              <a:cs typeface="Arial"/>
            </a:endParaRPr>
          </a:p>
          <a:p>
            <a:pPr marL="298450" marR="45085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Yn achos deunydd o'r rhyngrwyd, dylai eich cyfeiriad ddangos y dyddiad y llwythwyd y deunydd i lawr a rhaid dangos yr union dudalen we, (nid y peiriant chwilio a ddefnyddiwyd i ddod o hyd iddo).  Gellir copïo hwn o’r llinell cyfeiriad.  Er enghraifft, </a:t>
            </a:r>
            <a:r>
              <a:rPr lang="1106" sz="1200" i="1" kern="0">
                <a:latin typeface="Arial"/>
                <a:cs typeface="Arial"/>
              </a:rPr>
              <a:t>http://www.wjec.co.uk/nea1.htm wedi'i lwytho i lawr 3 Mawrth 2018</a:t>
            </a:r>
            <a:r>
              <a:rPr lang="1106" sz="1200" kern="0">
                <a:latin typeface="Arial"/>
                <a:cs typeface="Arial"/>
              </a:rPr>
              <a:t>.</a:t>
            </a:r>
          </a:p>
          <a:p>
            <a:pPr>
              <a:spcBef>
                <a:spcPts val="35"/>
              </a:spcBef>
              <a:buFont typeface="Arial"/>
              <a:buChar char="•"/>
            </a:pPr>
            <a:endParaRPr lang="en-GB" sz="1200" kern="0">
              <a:latin typeface="Arial"/>
              <a:cs typeface="Arial"/>
            </a:endParaRPr>
          </a:p>
          <a:p>
            <a:pPr marL="298450" marR="109855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Bydd gofyn i chi gynnwys llyfryddiaeth ar ddiwedd eich darn o waith ysgrifenedig.  Rhaid i'ch llyfryddiaeth restru manylion llawn y cyhoeddiadau rydych chi wedi eu defnyddio yn eich gwaith ymchwil, hyd yn oed lle na chyfeirir yn uniongyrchol atyn nhw, er enghraifft: Curran, J, MassMedia and Society (Hodder Arnold, 2005).</a:t>
            </a:r>
          </a:p>
          <a:p>
            <a:pPr>
              <a:spcBef>
                <a:spcPts val="30"/>
              </a:spcBef>
            </a:pPr>
            <a:endParaRPr lang="en-GB" sz="1200" kern="0">
              <a:latin typeface="Arial"/>
              <a:cs typeface="Arial"/>
            </a:endParaRPr>
          </a:p>
          <a:p>
            <a:pPr marL="12700" marR="143510">
              <a:defRPr b="0" i="0"/>
            </a:pPr>
            <a:r>
              <a:rPr lang="1106" sz="1200" b="1" kern="0">
                <a:latin typeface="Arial"/>
                <a:cs typeface="Arial"/>
              </a:rPr>
              <a:t>COFIWCH: os byddwch yn copïo geiriau neu syniadau pobl eraill ac nad ydych yn dangos eich ffynonellau mewn cyfeiriadau a llyfryddiaeth, bydd hyn yn cael ei ystyried yn dwyllo.</a:t>
            </a:r>
            <a:endParaRPr lang="en-GB" sz="1200" kern="0">
              <a:latin typeface="Arial"/>
              <a:cs typeface="Arial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47D4EAE5-042C-4F0C-A981-AEB923894A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34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Pethau i'w gwneud a'u hosgoi</a:t>
            </a:r>
          </a:p>
          <a:p>
            <a:pPr marL="296863" marR="53975" indent="-214313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8450" algn="l"/>
              </a:tabLst>
              <a:defRPr b="0" i="0"/>
            </a:pPr>
            <a:r>
              <a:rPr lang="1106" b="1" kern="0"/>
              <a:t>CYMERWCH </a:t>
            </a:r>
            <a:r>
              <a:rPr lang="1106" b="0" kern="0"/>
              <a:t>ofal o'ch gwaith a'i gadw'n ddiogel.  Os bydd eich gwaith yn ei gadw ar gyfrifiadur, cadwch eich cyfrinair yn ddiogel.</a:t>
            </a:r>
          </a:p>
          <a:p>
            <a:pPr marL="82550" marR="53975">
              <a:spcBef>
                <a:spcPct val="0"/>
              </a:spcBef>
              <a:spcAft>
                <a:spcPct val="0"/>
              </a:spcAft>
              <a:buSzPct val="102500"/>
              <a:tabLst>
                <a:tab pos="298450" algn="l"/>
              </a:tabLst>
            </a:pPr>
            <a:endParaRPr lang="en-GB" kern="0"/>
          </a:p>
          <a:p>
            <a:pPr marL="296863" marR="53975" indent="-214313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8450" algn="l"/>
              </a:tabLst>
              <a:defRPr b="0" i="0"/>
            </a:pPr>
            <a:r>
              <a:rPr lang="1106" b="1" kern="0"/>
              <a:t>DINISTRIWCH </a:t>
            </a:r>
            <a:r>
              <a:rPr lang="1106" b="0" kern="0"/>
              <a:t>gopïau papur nad oes eu hangen arnoch.</a:t>
            </a:r>
          </a:p>
          <a:p>
            <a:pPr marL="82550" marR="53975">
              <a:spcBef>
                <a:spcPct val="0"/>
              </a:spcBef>
              <a:spcAft>
                <a:spcPct val="0"/>
              </a:spcAft>
              <a:buSzPct val="102500"/>
              <a:tabLst>
                <a:tab pos="298450" algn="l"/>
              </a:tabLst>
            </a:pPr>
            <a:endParaRPr lang="en-GB" kern="0"/>
          </a:p>
          <a:p>
            <a:pPr marL="296863" marR="40005" indent="-214313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8450" algn="l"/>
              </a:tabLst>
              <a:defRPr b="0" i="0"/>
            </a:pPr>
            <a:r>
              <a:rPr lang="1106" b="1" kern="0"/>
              <a:t>DYWEDWCH </a:t>
            </a:r>
            <a:r>
              <a:rPr lang="1106" b="0" kern="0"/>
              <a:t>wrth eich athro os ydych chi'n derbyn cymorth neu arweiniad gan rywun arall – bydd angen iddo gofnodi natur y cymorth a roddwyd i chi.</a:t>
            </a:r>
          </a:p>
          <a:p>
            <a:pPr marL="82550" marR="40005">
              <a:spcBef>
                <a:spcPct val="0"/>
              </a:spcBef>
              <a:spcAft>
                <a:spcPct val="0"/>
              </a:spcAft>
              <a:buSzPct val="102500"/>
              <a:tabLst>
                <a:tab pos="298450" algn="l"/>
              </a:tabLst>
            </a:pPr>
            <a:endParaRPr lang="en-GB" kern="0"/>
          </a:p>
          <a:p>
            <a:pPr marL="296863" marR="5080" indent="-214313">
              <a:spcBef>
                <a:spcPct val="0"/>
              </a:spcBef>
              <a:spcAft>
                <a:spcPct val="0"/>
              </a:spcAft>
              <a:buSzPct val="102500"/>
              <a:buChar char="•"/>
              <a:tabLst>
                <a:tab pos="298450" algn="l"/>
              </a:tabLst>
              <a:defRPr b="0" i="0"/>
            </a:pPr>
            <a:r>
              <a:rPr lang="1106" kern="0"/>
              <a:t>Os ydych chi'n gweithio'n rhan o grŵp, </a:t>
            </a:r>
            <a:r>
              <a:rPr lang="1106" b="1" kern="0"/>
              <a:t>YSGRIFENNWCH </a:t>
            </a:r>
            <a:r>
              <a:rPr lang="1106" kern="0"/>
              <a:t>eich cyfrif eich hun a lle gallai fod data a rennir, </a:t>
            </a:r>
            <a:r>
              <a:rPr lang="1106" b="1" kern="0"/>
              <a:t>LLUNIWCH </a:t>
            </a:r>
            <a:r>
              <a:rPr lang="1106" kern="0"/>
              <a:t>eich casgliadau eich hunain o'r data hynny.</a:t>
            </a:r>
          </a:p>
          <a:p>
            <a:pPr marL="298450" marR="347345" indent="-215900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b="1" kern="0"/>
              <a:t>PEIDIWCH </a:t>
            </a:r>
            <a:r>
              <a:rPr lang="1106" b="0" kern="0"/>
              <a:t>â gadael eich gwaith ar hyd y lle neu ei rannu â phobl eraill, gan gynnwys ar y cyfryngau cymdeithasol.</a:t>
            </a:r>
          </a:p>
          <a:p>
            <a:pPr marL="82550" marR="347345">
              <a:spcBef>
                <a:spcPct val="0"/>
              </a:spcBef>
              <a:spcAft>
                <a:spcPct val="0"/>
              </a:spcAft>
              <a:buSzPct val="102500"/>
              <a:tabLst>
                <a:tab pos="297815" algn="l"/>
                <a:tab pos="298450" algn="l"/>
              </a:tabLst>
            </a:pPr>
            <a:endParaRPr lang="en-GB" kern="0"/>
          </a:p>
          <a:p>
            <a:pPr marL="298450" marR="44450" indent="-215900">
              <a:spcBef>
                <a:spcPct val="0"/>
              </a:spcBef>
              <a:spcAft>
                <a:spcPct val="0"/>
              </a:spcAft>
              <a:buSzPct val="102500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kern="0"/>
              <a:t>Rhaid mai eich gwaith chi yn unig yw'r gwaith a gyflwynwch i'w asesu felly </a:t>
            </a:r>
            <a:r>
              <a:rPr lang="1106" b="1" kern="0"/>
              <a:t>PEIDIWCH â </a:t>
            </a:r>
            <a:r>
              <a:rPr lang="1106" kern="0"/>
              <a:t>chopïo oddi wrth rywun arall, gan gynnwys copïo o ffynonellau ar-lein.</a:t>
            </a:r>
          </a:p>
          <a:p>
            <a:pPr marL="82550" marR="44450">
              <a:spcBef>
                <a:spcPct val="0"/>
              </a:spcBef>
              <a:spcAft>
                <a:spcPct val="0"/>
              </a:spcAft>
              <a:buSzPct val="102500"/>
              <a:tabLst>
                <a:tab pos="297815" algn="l"/>
                <a:tab pos="298450" algn="l"/>
              </a:tabLst>
            </a:pPr>
            <a:endParaRPr lang="en-GB" kern="0"/>
          </a:p>
          <a:p>
            <a:pPr marL="298450" marR="44450" indent="-215900">
              <a:spcBef>
                <a:spcPct val="0"/>
              </a:spcBef>
              <a:spcAft>
                <a:spcPct val="0"/>
              </a:spcAft>
              <a:buSzPct val="102500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b="1" kern="0"/>
              <a:t>PEIDIWCH </a:t>
            </a:r>
            <a:r>
              <a:rPr lang="1106" b="0" kern="0"/>
              <a:t>â chaniatáu i unrhyw un arall gopïo oddi wrthych chi.</a:t>
            </a:r>
          </a:p>
          <a:p>
            <a:pPr marL="82550" marR="44450">
              <a:spcBef>
                <a:spcPct val="0"/>
              </a:spcBef>
              <a:spcAft>
                <a:spcPct val="0"/>
              </a:spcAft>
              <a:buSzPct val="102500"/>
              <a:tabLst>
                <a:tab pos="297815" algn="l"/>
                <a:tab pos="298450" algn="l"/>
              </a:tabLst>
            </a:pPr>
            <a:endParaRPr lang="en-GB" kern="0"/>
          </a:p>
          <a:p>
            <a:pPr marL="298450" marR="408940" indent="-215900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b="1" kern="0"/>
              <a:t>PEIDIWCH </a:t>
            </a:r>
            <a:r>
              <a:rPr lang="1106" b="0" kern="0"/>
              <a:t>â chynnwys deunydd amhriodol, anweddus na sarhaus.</a:t>
            </a:r>
          </a:p>
          <a:p>
            <a:pPr algn="ctr">
              <a:defRPr b="0" i="0"/>
            </a:pPr>
            <a:r>
              <a:rPr lang="1106" b="1"/>
              <a:t>**COFIWCH**</a:t>
            </a:r>
          </a:p>
          <a:p>
            <a:pPr algn="ctr">
              <a:defRPr b="0" i="0"/>
            </a:pPr>
            <a:r>
              <a:rPr lang="1106"/>
              <a:t>EICH CYMHWYSTER CHI YDYW FELLY RHAID MAI EICH GWAITH CHI YDYW!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831F7376-DEEF-4E54-925E-21D0E8816C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20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 sz="1200" kern="0">
                <a:solidFill>
                  <a:srgbClr val="FFFFFF"/>
                </a:solidFill>
                <a:latin typeface="Arial"/>
                <a:cs typeface="Arial"/>
              </a:rPr>
              <a:t>Os oes gennych unrhyw gwestiynau, holwch eich athro pwnc; bydd yn gallu rhoi cyngor a chyfarwyddyd i chi.</a:t>
            </a:r>
            <a:endParaRPr lang="en-US" sz="1200" kern="0">
              <a:latin typeface="Arial"/>
              <a:cs typeface="Arial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7B752C9D-0505-4EAC-A9E8-C417611B30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31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119380">
              <a:spcBef>
                <a:spcPts val="100"/>
              </a:spcBef>
              <a:defRPr b="0" i="0"/>
            </a:pPr>
            <a:r>
              <a:rPr lang="1106" sz="1200" kern="0">
                <a:latin typeface="Arial"/>
                <a:cs typeface="Arial"/>
              </a:rPr>
              <a:t>Nod yr adnodd hwn yw eich helpu i ddeall sut i fynd i'r afael â'r dasg asesiad di-arholiad.  Mae'n trafod sut i:</a:t>
            </a:r>
          </a:p>
          <a:p>
            <a:pPr marL="469900" marR="326390" indent="-457200">
              <a:spcAft>
                <a:spcPts val="600"/>
              </a:spcAft>
              <a:buSzPct val="102500"/>
              <a:buChar char="•"/>
              <a:tabLst>
                <a:tab pos="469265" algn="l"/>
                <a:tab pos="4699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cynllunio eich gwaith ar gyfer Uned 2: Hybu a chynnal iechyd a llesiant</a:t>
            </a:r>
          </a:p>
          <a:p>
            <a:pPr marL="469900" indent="-457200">
              <a:spcAft>
                <a:spcPts val="600"/>
              </a:spcAft>
              <a:buSzPct val="102500"/>
              <a:buChar char="•"/>
              <a:tabLst>
                <a:tab pos="469265" algn="l"/>
                <a:tab pos="4699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eich helpu i strwythuro'r ddwy dasg ar wahân, Tasg 1 a Thasg 2</a:t>
            </a:r>
          </a:p>
          <a:p>
            <a:pPr marL="469900" marR="219075" indent="-457200">
              <a:buSzPct val="102500"/>
              <a:buChar char="•"/>
              <a:tabLst>
                <a:tab pos="469265" algn="l"/>
                <a:tab pos="4699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cyflwyno eich gwaith yn y modd mwyaf effeithiol er mwyn dangos eich gwybodaeth a'ch dealltwriaeth ynglŷn â'r amrywiaeth o wasanaethau iechyd a gofal cymdeithasol a gofal plant a ddarperir yng Nghymru a sut mae'r gwasanaethau hyn yn hybu ac yn cynnal iechyd a llesiant y wlad.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52F72882-2350-4A0D-864C-1E28E8FA32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81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defRPr b="0" i="0"/>
            </a:pPr>
            <a:r>
              <a:rPr lang="1106" sz="1200" kern="0">
                <a:latin typeface="Arial"/>
                <a:cs typeface="Arial"/>
              </a:rPr>
              <a:t>y dasg Asesiad Di-arholiad – Tasg 1 a Thasg 2</a:t>
            </a:r>
          </a:p>
          <a:p>
            <a:pPr marL="12700"/>
            <a:endParaRPr lang="en-GB" sz="1200" kern="0">
              <a:latin typeface="Arial"/>
              <a:cs typeface="Arial"/>
            </a:endParaRPr>
          </a:p>
          <a:p>
            <a:pPr marL="12700" marR="5080">
              <a:defRPr b="0" i="0"/>
            </a:pPr>
            <a:r>
              <a:rPr lang="1106" sz="1200" kern="0">
                <a:latin typeface="Arial"/>
                <a:cs typeface="Arial"/>
              </a:rPr>
              <a:t>Tasg 1 yw'r dasg Darparu Gwasanaethau – 40% o Uned 2</a:t>
            </a:r>
          </a:p>
          <a:p>
            <a:pPr marL="12700" marR="5080"/>
            <a:endParaRPr lang="en-GB" sz="1200" kern="0">
              <a:latin typeface="Arial"/>
              <a:cs typeface="Arial"/>
            </a:endParaRPr>
          </a:p>
          <a:p>
            <a:pPr marL="12700" marR="5080">
              <a:defRPr b="0" i="0"/>
            </a:pPr>
            <a:r>
              <a:rPr lang="1106" sz="1200" kern="0">
                <a:latin typeface="Arial"/>
                <a:cs typeface="Arial"/>
              </a:rPr>
              <a:t>Tasg 2 yw'r dasg Hybu Iechyd – 60% o Uned 2</a:t>
            </a:r>
          </a:p>
          <a:p>
            <a:pPr marL="12700" marR="5080"/>
            <a:endParaRPr lang="en-GB" sz="1200" kern="0">
              <a:latin typeface="Arial"/>
              <a:cs typeface="Arial"/>
            </a:endParaRPr>
          </a:p>
          <a:p>
            <a:pPr marL="12700" marR="5080">
              <a:defRPr b="0" i="0"/>
            </a:pPr>
            <a:r>
              <a:rPr lang="1106" sz="1200" kern="0">
                <a:latin typeface="Arial"/>
                <a:cs typeface="Arial"/>
              </a:rPr>
              <a:t>Byddai'n fuddiol yn awr i chi gael y canlynol o'ch blaen:</a:t>
            </a:r>
          </a:p>
          <a:p>
            <a:pPr marL="12700" marR="5080">
              <a:defRPr b="0" i="0"/>
            </a:pPr>
            <a:r>
              <a:rPr lang="1106" sz="1200" kern="0">
                <a:latin typeface="Arial"/>
                <a:cs typeface="Arial"/>
              </a:rPr>
              <a:t>meini prawf yr Asesiad Di-arholiad, disgrifiad o dasg 1 a thasg 2, a llyfr nodiadau a beiro i gymryd nodiadau,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BFCE0E45-43C0-4543-B740-0FF6A1B611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5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defRPr b="0" i="0"/>
            </a:pPr>
            <a:r>
              <a:rPr lang="1106" sz="1200" kern="0">
                <a:latin typeface="Arial"/>
                <a:cs typeface="Arial"/>
              </a:rPr>
              <a:t>y dasg Asesiad Di-arholiad – Tasg 1 a Thasg 2</a:t>
            </a:r>
          </a:p>
          <a:p>
            <a:pPr marL="12700"/>
            <a:endParaRPr lang="en-GB" sz="1200" kern="0">
              <a:latin typeface="Arial"/>
              <a:cs typeface="Arial"/>
            </a:endParaRPr>
          </a:p>
          <a:p>
            <a:pPr marL="12700" marR="5080">
              <a:defRPr b="0" i="0"/>
            </a:pPr>
            <a:r>
              <a:rPr lang="1106" sz="1200" kern="0">
                <a:latin typeface="Arial"/>
                <a:cs typeface="Arial"/>
              </a:rPr>
              <a:t>Tasg 1 yw'r dasg Darparu Gwasanaethau – 40% o Uned 2</a:t>
            </a:r>
          </a:p>
          <a:p>
            <a:pPr marL="12700" marR="5080"/>
            <a:endParaRPr lang="en-GB" sz="1200" kern="0">
              <a:latin typeface="Arial"/>
              <a:cs typeface="Arial"/>
            </a:endParaRPr>
          </a:p>
          <a:p>
            <a:pPr marL="12700" marR="5080">
              <a:defRPr b="0" i="0"/>
            </a:pPr>
            <a:r>
              <a:rPr lang="1106" sz="1200" kern="0">
                <a:latin typeface="Arial"/>
                <a:cs typeface="Arial"/>
              </a:rPr>
              <a:t>Tasg 2 yw'r dasg Hybu Iechyd – 60% o Uned 2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 sz="1200" kern="0">
                <a:latin typeface="Arial"/>
                <a:cs typeface="Arial"/>
              </a:rPr>
              <a:t>Bydd y tasgau hyn yn cael eu cyflwyno i chi gan eich athro ar ddechrau'r flwyddyn y cyflwynir y gwaith</a:t>
            </a:r>
          </a:p>
          <a:p>
            <a:pPr marL="12700" marR="5080"/>
            <a:endParaRPr lang="en-GB" sz="1200" kern="0">
              <a:latin typeface="Arial"/>
              <a:cs typeface="Arial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8ED69A5D-29DA-425E-8C00-AAF8D5ADF2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spcBef>
                <a:spcPts val="100"/>
              </a:spcBef>
              <a:defRPr b="0" i="0"/>
            </a:pPr>
            <a:r>
              <a:rPr lang="1106" sz="1200" kern="0">
                <a:cs typeface="Arial"/>
              </a:rPr>
              <a:t>Mae </a:t>
            </a:r>
            <a:r>
              <a:rPr lang="1106" sz="1200" b="1" kern="0">
                <a:cs typeface="Arial"/>
              </a:rPr>
              <a:t>dwy dasg ar wahân </a:t>
            </a:r>
            <a:r>
              <a:rPr lang="1106" sz="1200" kern="0">
                <a:cs typeface="Arial"/>
              </a:rPr>
              <a:t>ar gyfer Uned 2.</a:t>
            </a:r>
          </a:p>
          <a:p>
            <a:pPr marL="12700" marR="236220">
              <a:spcBef>
                <a:spcPts val="50"/>
              </a:spcBef>
              <a:defRPr b="0" i="0"/>
            </a:pPr>
            <a:r>
              <a:rPr lang="1106" sz="1200" kern="0">
                <a:cs typeface="Arial"/>
              </a:rPr>
              <a:t>Nid ydynt yn gysylltiedig a gallwch newid y grŵp targed a ddewiswyd ar ôl cwblhau Tasg 1 a chyn dechrau Tasg 2.</a:t>
            </a:r>
          </a:p>
          <a:p>
            <a:pPr>
              <a:spcBef>
                <a:spcPts val="15"/>
              </a:spcBef>
            </a:pPr>
            <a:endParaRPr lang="en-GB" sz="800" kern="0">
              <a:cs typeface="Arial"/>
            </a:endParaRPr>
          </a:p>
          <a:p>
            <a:pPr marL="12700">
              <a:defRPr b="0" i="0"/>
            </a:pPr>
            <a:r>
              <a:rPr lang="1106" sz="1200" b="1" kern="0">
                <a:cs typeface="Arial"/>
              </a:rPr>
              <a:t>Mae Tasg 1 yn werth 40% o Uned 2 a bydd mewn 3 rhan:  (a), (b) a (c).</a:t>
            </a:r>
          </a:p>
          <a:p>
            <a:pPr marL="12700"/>
            <a:endParaRPr lang="en-GB" sz="800" kern="0">
              <a:cs typeface="Arial"/>
            </a:endParaRPr>
          </a:p>
          <a:p>
            <a:pPr marL="12700" marR="212090">
              <a:spcBef>
                <a:spcPts val="114"/>
              </a:spcBef>
              <a:defRPr b="0" i="0"/>
            </a:pPr>
            <a:r>
              <a:rPr lang="1106" sz="1200" b="1" kern="0">
                <a:cs typeface="Arial"/>
              </a:rPr>
              <a:t>Yn rhan (a) </a:t>
            </a:r>
            <a:r>
              <a:rPr lang="1106" sz="1200" b="0" kern="0">
                <a:cs typeface="Arial"/>
              </a:rPr>
              <a:t>mae gofyn i chi ymchwilio i'r gwasanaethau sy’n cael eu darparu yn lleol ac yn genedlaethol i fodloni anghenion </a:t>
            </a:r>
            <a:r>
              <a:rPr lang="1106" sz="1200" b="0" kern="0">
                <a:solidFill>
                  <a:srgbClr val="FF0000"/>
                </a:solidFill>
                <a:cs typeface="Arial"/>
              </a:rPr>
              <a:t> </a:t>
            </a:r>
            <a:r>
              <a:rPr lang="1106" sz="1200" b="1" kern="0">
                <a:solidFill>
                  <a:srgbClr val="FF0000"/>
                </a:solidFill>
                <a:cs typeface="Arial"/>
              </a:rPr>
              <a:t>un</a:t>
            </a:r>
            <a:r>
              <a:rPr lang="1106" sz="1200" kern="0">
                <a:cs typeface="Arial"/>
              </a:rPr>
              <a:t> o'r grwpiau targed canlynol:</a:t>
            </a:r>
          </a:p>
          <a:p>
            <a:pPr marL="355600" marR="212090" indent="-342900">
              <a:spcBef>
                <a:spcPts val="114"/>
              </a:spcBef>
              <a:buFont typeface="Arial" panose="020B0604020202020204" pitchFamily="34" charset="0"/>
              <a:buChar char="•"/>
              <a:defRPr b="0" i="0"/>
            </a:pPr>
            <a:r>
              <a:rPr lang="1106" sz="1200" kern="0">
                <a:cs typeface="Arial"/>
              </a:rPr>
              <a:t>plant</a:t>
            </a:r>
          </a:p>
          <a:p>
            <a:pPr marL="355600" marR="212090" indent="-342900">
              <a:spcBef>
                <a:spcPts val="114"/>
              </a:spcBef>
              <a:buFont typeface="Arial" panose="020B0604020202020204" pitchFamily="34" charset="0"/>
              <a:buChar char="•"/>
              <a:defRPr b="0" i="0"/>
            </a:pPr>
            <a:r>
              <a:rPr lang="1106" sz="1200" kern="0">
                <a:cs typeface="Arial"/>
              </a:rPr>
              <a:t>pobl ifanc</a:t>
            </a:r>
          </a:p>
          <a:p>
            <a:pPr marL="355600" marR="212090" indent="-342900">
              <a:spcBef>
                <a:spcPts val="114"/>
              </a:spcBef>
              <a:buFont typeface="Arial" panose="020B0604020202020204" pitchFamily="34" charset="0"/>
              <a:buChar char="•"/>
              <a:defRPr b="0" i="0"/>
            </a:pPr>
            <a:r>
              <a:rPr lang="1106" sz="1200" kern="0">
                <a:cs typeface="Arial"/>
              </a:rPr>
              <a:t>oedolion</a:t>
            </a:r>
          </a:p>
          <a:p>
            <a:pPr marL="12700" marR="212090">
              <a:spcBef>
                <a:spcPts val="114"/>
              </a:spcBef>
            </a:pPr>
            <a:endParaRPr lang="en-GB" sz="800" kern="0">
              <a:cs typeface="Arial"/>
            </a:endParaRPr>
          </a:p>
          <a:p>
            <a:pPr marL="12700" marR="572135">
              <a:spcBef>
                <a:spcPts val="50"/>
              </a:spcBef>
              <a:defRPr b="0" i="0"/>
            </a:pPr>
            <a:r>
              <a:rPr lang="1106" sz="1200" kern="0">
                <a:cs typeface="Arial"/>
              </a:rPr>
              <a:t>(Gallwch hefyd leihau'r grŵp targed ymhellach i fod yn fwy penodol, er enghraifft, plant ag anawsterau iechyd meddwl.  Gall eich athro drafod eich dewis â chi i wneud yn siŵr ei fod yn</a:t>
            </a:r>
          </a:p>
          <a:p>
            <a:pPr marL="12700">
              <a:defRPr b="0" i="0"/>
            </a:pPr>
            <a:r>
              <a:rPr lang="1106" sz="1200" kern="0">
                <a:cs typeface="Arial"/>
              </a:rPr>
              <a:t> addas a realistig.)</a:t>
            </a:r>
          </a:p>
          <a:p>
            <a:pPr marL="12700"/>
            <a:endParaRPr lang="en-GB" sz="800" kern="0">
              <a:cs typeface="Arial"/>
            </a:endParaRPr>
          </a:p>
          <a:p>
            <a:pPr marL="12700" marR="598170">
              <a:defRPr b="0" i="0"/>
            </a:pPr>
            <a:r>
              <a:rPr lang="1106" sz="1200" b="1" kern="0">
                <a:cs typeface="Arial"/>
              </a:rPr>
              <a:t>Yn rhan (b) </a:t>
            </a:r>
            <a:r>
              <a:rPr lang="1106" sz="1200" b="0" kern="0">
                <a:cs typeface="Arial"/>
              </a:rPr>
              <a:t>mae angen i chi ymchwilio i </a:t>
            </a:r>
            <a:r>
              <a:rPr lang="1106" sz="1200" b="1" kern="0">
                <a:solidFill>
                  <a:srgbClr val="FF0000"/>
                </a:solidFill>
                <a:cs typeface="Arial"/>
              </a:rPr>
              <a:t>ddwy rôl swydd dau weithiwr proffesiynol allweddol</a:t>
            </a:r>
            <a:r>
              <a:rPr lang="1106" sz="1200" kern="0">
                <a:cs typeface="Arial"/>
              </a:rPr>
              <a:t> o </a:t>
            </a:r>
            <a:r>
              <a:rPr lang="1106" sz="1200" b="1" kern="0">
                <a:solidFill>
                  <a:srgbClr val="00B050"/>
                </a:solidFill>
                <a:cs typeface="Arial"/>
              </a:rPr>
              <a:t>un </a:t>
            </a:r>
            <a:r>
              <a:rPr lang="1106" sz="1200" kern="0">
                <a:cs typeface="Arial"/>
              </a:rPr>
              <a:t>o'r gwasanaethau yr ydych wedi'u nodi'n rhan (a).</a:t>
            </a:r>
          </a:p>
          <a:p>
            <a:pPr marL="12700" marR="598170"/>
            <a:endParaRPr lang="en-GB" sz="800" kern="0">
              <a:cs typeface="Arial"/>
            </a:endParaRPr>
          </a:p>
          <a:p>
            <a:pPr marL="12700" marR="5080">
              <a:spcBef>
                <a:spcPts val="114"/>
              </a:spcBef>
              <a:defRPr b="0" i="0"/>
            </a:pPr>
            <a:r>
              <a:rPr lang="1106" sz="1200" b="1" kern="0">
                <a:cs typeface="Arial"/>
              </a:rPr>
              <a:t>Yn rhan (c) </a:t>
            </a:r>
            <a:r>
              <a:rPr lang="1106" sz="1200" b="0" kern="0">
                <a:cs typeface="Arial"/>
              </a:rPr>
              <a:t>mae gofyn i chi ddadansoddi eich casgliadau o ran y gwasanaethau a'r gweithwyr proffesiynol allweddol sydd ar gael a ph'un a yw'r rhain yn bodloni anghenion y grŵp targed a ddewiswyd gennych.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5D6D4CE0-01B7-4427-B49F-71C3269DD0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32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defRPr b="0" i="0"/>
            </a:pPr>
            <a:r>
              <a:rPr lang="1106" sz="1200" b="1" kern="0">
                <a:latin typeface="Arial"/>
                <a:cs typeface="Arial"/>
              </a:rPr>
              <a:t>Mae Tasg 2 yn werth 60% o Uned 2 a bydd mewn 5 rhan:  (a), (b), (c), (ch) a (d).</a:t>
            </a:r>
            <a:endParaRPr lang="en-GB" sz="1200" kern="0">
              <a:latin typeface="Arial"/>
              <a:cs typeface="Arial"/>
            </a:endParaRPr>
          </a:p>
          <a:p>
            <a:endParaRPr lang="en-GB" sz="1200" kern="0">
              <a:latin typeface="Arial"/>
              <a:cs typeface="Arial"/>
            </a:endParaRPr>
          </a:p>
          <a:p>
            <a:pPr marL="12700" marR="5080">
              <a:tabLst>
                <a:tab pos="1090295" algn="l"/>
              </a:tabLst>
              <a:defRPr b="0" i="0"/>
            </a:pPr>
            <a:r>
              <a:rPr lang="1106" sz="1200" b="1" kern="0">
                <a:latin typeface="Arial"/>
                <a:cs typeface="Arial"/>
              </a:rPr>
              <a:t>Rhan (a): </a:t>
            </a:r>
            <a:r>
              <a:rPr lang="1106" sz="1200" b="0" kern="0">
                <a:latin typeface="Arial"/>
                <a:cs typeface="Arial"/>
              </a:rPr>
              <a:t> </a:t>
            </a:r>
            <a:r>
              <a:rPr lang="1106" sz="1200" b="1" kern="0">
                <a:latin typeface="Arial"/>
                <a:cs typeface="Arial"/>
              </a:rPr>
              <a:t> </a:t>
            </a:r>
            <a:r>
              <a:rPr lang="1106" sz="1200" b="0" kern="0">
                <a:latin typeface="Arial"/>
                <a:cs typeface="Arial"/>
              </a:rPr>
              <a:t>ar ôl dewis testun a grŵp targed, rhaid i chi roi eich rhesymau dros eich dewis ar gyfer y ddau.  Fel yn Nhasg 1, gall eich athro drafod eich dewis â chi i wneud yn siŵr ei fod yn addas a realistig.</a:t>
            </a:r>
          </a:p>
          <a:p>
            <a:pPr marL="12700" marR="5080">
              <a:tabLst>
                <a:tab pos="1090295" algn="l"/>
              </a:tabLst>
            </a:pPr>
            <a:endParaRPr lang="en-GB" sz="1200" kern="0">
              <a:latin typeface="Arial"/>
              <a:cs typeface="Arial"/>
            </a:endParaRPr>
          </a:p>
          <a:p>
            <a:pPr marL="12700" marR="457200">
              <a:tabLst>
                <a:tab pos="5968365" algn="l"/>
              </a:tabLst>
              <a:defRPr b="0" i="0"/>
            </a:pPr>
            <a:r>
              <a:rPr lang="1106" sz="1200" b="1" kern="0">
                <a:latin typeface="Arial"/>
                <a:cs typeface="Arial"/>
              </a:rPr>
              <a:t>Rhan (b):</a:t>
            </a:r>
            <a:r>
              <a:rPr lang="1106" sz="1200" b="0" kern="0">
                <a:latin typeface="Arial"/>
                <a:cs typeface="Arial"/>
              </a:rPr>
              <a:t> </a:t>
            </a:r>
            <a:r>
              <a:rPr lang="1106" sz="1200" b="1" kern="0">
                <a:latin typeface="Arial"/>
                <a:cs typeface="Arial"/>
              </a:rPr>
              <a:t> </a:t>
            </a:r>
            <a:r>
              <a:rPr lang="1106" sz="1200" b="0" kern="0">
                <a:latin typeface="Arial"/>
                <a:cs typeface="Arial"/>
              </a:rPr>
              <a:t>mae angen i chi ymchwilio i'r testun a ddewiswyd gan ddefnyddio amrywiaeth o adnoddau gwahanol.  Dylai'r rhan hon gynnwys disgrifiad o'r dylanwadau cadarnhaol a negyddol ar iechyd a llesiant y grŵp targed, disgrifiad o effeithiau'r testun a ddewiswyd ar eu hiechyd a'u llesiant, yn ogystal ag esboniad o sut mae mentrau a chanllawiau penodol y llywodraeth yn ceisio cynnal iechyd a llesiant y grŵp targed a ddewiswyd gennych.</a:t>
            </a:r>
          </a:p>
          <a:p>
            <a:pPr marL="12700" marR="457200">
              <a:tabLst>
                <a:tab pos="5968365" algn="l"/>
              </a:tabLst>
            </a:pPr>
            <a:endParaRPr lang="en-GB" sz="1200" kern="0">
              <a:latin typeface="Arial"/>
              <a:cs typeface="Arial"/>
            </a:endParaRPr>
          </a:p>
          <a:p>
            <a:pPr marL="12700" marR="248285">
              <a:defRPr b="0" i="0"/>
            </a:pPr>
            <a:r>
              <a:rPr lang="1106" sz="1200" b="1" kern="0">
                <a:latin typeface="Arial"/>
                <a:cs typeface="Arial"/>
              </a:rPr>
              <a:t>Rhan (c):  </a:t>
            </a:r>
            <a:r>
              <a:rPr lang="1106" sz="1200" b="0" kern="0">
                <a:latin typeface="Arial"/>
                <a:cs typeface="Arial"/>
              </a:rPr>
              <a:t>rhaid i chi asesu deunyddiau hybu iechyd sy'n bodoli eisoes, gan gynnwys eu nodau, eu haddasrwydd, eu hargaeledd a pha ffynonellau cefnogaeth eraill allai fod ar gael.</a:t>
            </a:r>
          </a:p>
          <a:p>
            <a:pPr marL="12700" marR="248285"/>
            <a:endParaRPr lang="en-GB" sz="1200" kern="0">
              <a:latin typeface="Arial"/>
              <a:cs typeface="Arial"/>
            </a:endParaRPr>
          </a:p>
          <a:p>
            <a:pPr marL="12700" marR="400050">
              <a:defRPr b="0" i="0"/>
            </a:pPr>
            <a:r>
              <a:rPr lang="1106" sz="1200" b="1" kern="0">
                <a:latin typeface="Arial"/>
                <a:cs typeface="Arial"/>
              </a:rPr>
              <a:t>Rhan (ch):</a:t>
            </a:r>
            <a:r>
              <a:rPr lang="1106" sz="1200" b="0" kern="0">
                <a:latin typeface="Arial"/>
                <a:cs typeface="Arial"/>
              </a:rPr>
              <a:t> </a:t>
            </a:r>
            <a:r>
              <a:rPr lang="1106" sz="1200" b="1" kern="0">
                <a:latin typeface="Arial"/>
                <a:cs typeface="Arial"/>
              </a:rPr>
              <a:t> </a:t>
            </a:r>
            <a:r>
              <a:rPr lang="1106" sz="1200" b="0" kern="0">
                <a:latin typeface="Arial"/>
                <a:cs typeface="Arial"/>
              </a:rPr>
              <a:t>mae angen i chi gynllunio a chynhyrchu eich ymgyrch neu weithgaredd hybu iechyd eich hun.</a:t>
            </a:r>
          </a:p>
          <a:p>
            <a:pPr marL="12700" marR="400050"/>
            <a:endParaRPr lang="en-GB" sz="1200" kern="0">
              <a:latin typeface="Arial"/>
              <a:cs typeface="Arial"/>
            </a:endParaRPr>
          </a:p>
          <a:p>
            <a:pPr marL="12700" marR="24765">
              <a:defRPr b="0" i="0"/>
            </a:pPr>
            <a:r>
              <a:rPr lang="1106" sz="1200" b="1" kern="0">
                <a:latin typeface="Arial"/>
                <a:cs typeface="Arial"/>
              </a:rPr>
              <a:t>Rhan (d):</a:t>
            </a:r>
            <a:r>
              <a:rPr lang="1106" sz="1200" b="0" kern="0">
                <a:latin typeface="Arial"/>
                <a:cs typeface="Arial"/>
              </a:rPr>
              <a:t>  yn olaf, dadansoddwch a gwerthuswch eich gwaith o ran yr adborth a gawsoch, cryfderau a gwendidau eich ymgyrch/gweithgaredd ac effeithiau tymor byr a hir posibl eich ymgyrch/gweithgaredd ar eich grŵp targed.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696C3372-808A-4CC7-9BE5-943581CB0C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49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734060" indent="0">
              <a:buSzPct val="102777"/>
              <a:buNone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Cyn i chi ddechrau-</a:t>
            </a:r>
          </a:p>
          <a:p>
            <a:pPr marL="298450" marR="73406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Bydd gennych tua </a:t>
            </a:r>
            <a:r>
              <a:rPr lang="1106" sz="1200" b="1" kern="0">
                <a:latin typeface="Arial"/>
                <a:cs typeface="Arial"/>
              </a:rPr>
              <a:t>10 awr </a:t>
            </a:r>
            <a:r>
              <a:rPr lang="1106" sz="1200" kern="0">
                <a:latin typeface="Arial"/>
                <a:cs typeface="Arial"/>
              </a:rPr>
              <a:t>i gwblhau Tasg 1 a </a:t>
            </a:r>
            <a:r>
              <a:rPr lang="1106" sz="1200" b="1" kern="0">
                <a:latin typeface="Arial"/>
                <a:cs typeface="Arial"/>
              </a:rPr>
              <a:t>15 awr </a:t>
            </a:r>
            <a:r>
              <a:rPr lang="1106" sz="1200" kern="0">
                <a:latin typeface="Arial"/>
                <a:cs typeface="Arial"/>
              </a:rPr>
              <a:t>i gwblhau Tasg 2.</a:t>
            </a:r>
          </a:p>
          <a:p>
            <a:pPr marL="298450" marR="734060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1200" kern="0">
              <a:latin typeface="Arial"/>
              <a:cs typeface="Arial"/>
            </a:endParaRPr>
          </a:p>
          <a:p>
            <a:pPr marL="298450" marR="280035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Mae'r amseroedd hyn yn cyfeirio at waith wedi'i gwblhau dan </a:t>
            </a:r>
            <a:r>
              <a:rPr lang="1106" sz="1200" b="1" kern="0">
                <a:latin typeface="Arial"/>
                <a:cs typeface="Arial"/>
              </a:rPr>
              <a:t>oruchwyliaeth uniongyrchol </a:t>
            </a:r>
            <a:r>
              <a:rPr lang="1106" sz="1200" kern="0">
                <a:latin typeface="Arial"/>
                <a:cs typeface="Arial"/>
              </a:rPr>
              <a:t>yn eich dosbarth, gyda'ch athro'n bresennol.</a:t>
            </a:r>
          </a:p>
          <a:p>
            <a:pPr marL="298450" marR="280035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1200" kern="0">
              <a:latin typeface="Arial"/>
              <a:cs typeface="Arial"/>
            </a:endParaRPr>
          </a:p>
          <a:p>
            <a:pPr marL="298450" marR="508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b="1" kern="0">
                <a:latin typeface="Arial"/>
                <a:cs typeface="Arial"/>
              </a:rPr>
              <a:t>Nid</a:t>
            </a:r>
            <a:r>
              <a:rPr lang="1106" sz="1200" kern="0">
                <a:latin typeface="Arial"/>
                <a:cs typeface="Arial"/>
              </a:rPr>
              <a:t> yw'r amser hwn yn cynnwys ymchwiliad ac ymchwil y gellir eu gwneud y tu allan i'r amser dan oruchwyliaeth ac nid oes angen ei gofnodi i gyfrif tuag at yr amseroedd a nodir uchod.</a:t>
            </a:r>
          </a:p>
          <a:p>
            <a:pPr marL="298450" marR="5080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1200" kern="0">
              <a:latin typeface="Arial"/>
              <a:cs typeface="Arial"/>
            </a:endParaRP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Does dim gofyniad nac argymhelliad ar gyfer nifer y geiriau na'r tudalennau yn nhasgau’r Asesiad Di-arholiad.</a:t>
            </a: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1200" kern="0">
              <a:latin typeface="Arial"/>
              <a:cs typeface="Arial"/>
            </a:endParaRPr>
          </a:p>
          <a:p>
            <a:pPr marL="298450" marR="531495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Rhaid i chi fodloni'r terfynau amser a gewch chi gan eich athro ac, yn ystod y cyfnod ysgrifennu, dylai eich gwaith aros gyda'ch athro yn eich ystafell ddosbarth bob amser.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292A2439-495B-460D-88A7-3CFC019A9F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32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9860" marR="138430" algn="l">
              <a:spcBef>
                <a:spcPts val="100"/>
              </a:spcBef>
              <a:defRPr b="0" i="0"/>
            </a:pPr>
            <a:r>
              <a:rPr lang="1106" sz="1200" b="1" kern="0"/>
              <a:t>Dylid cwblhau'r holl waith ar gyfer Tasg 1 a Thasg 2 yn unigol.</a:t>
            </a:r>
          </a:p>
          <a:p>
            <a:pPr marL="149860" marR="138430" algn="l">
              <a:spcBef>
                <a:spcPts val="100"/>
              </a:spcBef>
              <a:defRPr b="0" i="0"/>
            </a:pPr>
            <a:r>
              <a:rPr lang="1106" sz="1200" b="1" kern="0"/>
              <a:t>Ni ddylid gwneud hyn drwy gydweithio ag unrhyw un arall.</a:t>
            </a:r>
          </a:p>
          <a:p>
            <a:pPr marL="20955" marR="5080" algn="l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1106" sz="1200" kern="0"/>
              <a:t>Dewiswch eich set o unigolion eich hun ar gyfer </a:t>
            </a:r>
            <a:r>
              <a:rPr lang="1106" sz="1200" b="1" kern="0"/>
              <a:t>Tasg 1</a:t>
            </a:r>
          </a:p>
          <a:p>
            <a:pPr marL="20955" marR="5080" algn="l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1106" sz="1200" kern="0"/>
              <a:t>a'ch grŵp targed a'ch testun eich hun ar gyfer </a:t>
            </a:r>
            <a:r>
              <a:rPr lang="1106" sz="1200" b="1" kern="0"/>
              <a:t>Tasg</a:t>
            </a:r>
            <a:r>
              <a:rPr lang="1106" sz="1200" b="0" kern="0">
                <a:latin typeface="Arial"/>
                <a:cs typeface="Arial"/>
              </a:rPr>
              <a:t> </a:t>
            </a:r>
            <a:r>
              <a:rPr lang="1106" sz="1200" b="1" kern="0">
                <a:latin typeface="Arial"/>
                <a:cs typeface="Arial"/>
              </a:rPr>
              <a:t>2</a:t>
            </a:r>
            <a:r>
              <a:rPr lang="1106" sz="1200" kern="0"/>
              <a:t>.</a:t>
            </a:r>
          </a:p>
          <a:p>
            <a:pPr marL="8255" algn="l">
              <a:defRPr b="0" i="0"/>
            </a:pPr>
            <a:r>
              <a:rPr lang="1106" sz="1200" kern="0"/>
              <a:t>O wneud hyn, bydd gwaith unigol drwyddo draw.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5FECADF9-9B5B-45BD-97E7-9B8464E4EB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46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indent="0">
              <a:spcBef>
                <a:spcPts val="470"/>
              </a:spcBef>
              <a:spcAft>
                <a:spcPts val="1200"/>
              </a:spcAft>
              <a:buSzPct val="102777"/>
              <a:buNone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Cynllunio eich gwaith-</a:t>
            </a:r>
          </a:p>
          <a:p>
            <a:pPr marL="184150" indent="-171450">
              <a:spcBef>
                <a:spcPts val="470"/>
              </a:spcBef>
              <a:spcAft>
                <a:spcPts val="1200"/>
              </a:spcAft>
              <a:buSzPct val="102777"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Gwnewch yn siŵr eich bod yn deall gofynion pob rhan cyn dechrau.</a:t>
            </a:r>
          </a:p>
          <a:p>
            <a:pPr marL="355600" marR="5080" indent="-342900">
              <a:spcBef>
                <a:spcPts val="43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Cofiwch fod eich athro yn cael cynnig cyfarwyddyd a chefnogaeth er mwyn sicrhau eich bod yn glir ynglŷn â'r hyn y mae angen i chi ei wneud.</a:t>
            </a:r>
          </a:p>
          <a:p>
            <a:pPr marL="355600" marR="266700" indent="-342900">
              <a:spcBef>
                <a:spcPts val="434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Gwnewch yn siŵr eich bod yn deall y meini prawf marcio fel y gallwch ddilyn a gwirio eich gwaith wrth i chi gwblhau'r gwahanol adrannau.</a:t>
            </a:r>
          </a:p>
          <a:p>
            <a:pPr marL="355600" marR="32384" indent="-342900">
              <a:spcBef>
                <a:spcPts val="43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Cofiwch fod </a:t>
            </a:r>
            <a:r>
              <a:rPr lang="1106" sz="1200" b="1" kern="0">
                <a:solidFill>
                  <a:srgbClr val="00B050"/>
                </a:solidFill>
                <a:latin typeface="Arial"/>
                <a:cs typeface="Arial"/>
              </a:rPr>
              <a:t>tair</a:t>
            </a:r>
            <a:r>
              <a:rPr lang="1106" sz="1200" kern="0">
                <a:latin typeface="Arial"/>
                <a:cs typeface="Arial"/>
              </a:rPr>
              <a:t> rhan i Dasg 1: </a:t>
            </a:r>
            <a:r>
              <a:rPr lang="1106" sz="1200" b="1" kern="0">
                <a:solidFill>
                  <a:srgbClr val="00B050"/>
                </a:solidFill>
                <a:latin typeface="Arial"/>
                <a:cs typeface="Arial"/>
              </a:rPr>
              <a:t>(a)</a:t>
            </a:r>
            <a:r>
              <a:rPr lang="1106" sz="1200" b="1" kern="0">
                <a:latin typeface="Arial"/>
                <a:cs typeface="Arial"/>
              </a:rPr>
              <a:t>, </a:t>
            </a:r>
            <a:r>
              <a:rPr lang="1106" sz="1200" b="1" kern="0">
                <a:solidFill>
                  <a:srgbClr val="00B050"/>
                </a:solidFill>
                <a:latin typeface="Arial"/>
                <a:cs typeface="Arial"/>
              </a:rPr>
              <a:t>(b)</a:t>
            </a:r>
            <a:r>
              <a:rPr lang="1106" sz="1200" kern="0">
                <a:latin typeface="Arial"/>
                <a:cs typeface="Arial"/>
              </a:rPr>
              <a:t>, a</a:t>
            </a:r>
            <a:r>
              <a:rPr lang="1106" sz="1200" b="1" kern="0">
                <a:solidFill>
                  <a:srgbClr val="00B050"/>
                </a:solidFill>
                <a:latin typeface="Arial"/>
                <a:cs typeface="Arial"/>
              </a:rPr>
              <a:t> (c)</a:t>
            </a:r>
            <a:r>
              <a:rPr lang="1106" sz="1200" ker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1106" sz="1200" kern="0">
                <a:latin typeface="Arial"/>
                <a:cs typeface="Arial"/>
              </a:rPr>
              <a:t>a bod</a:t>
            </a:r>
            <a:r>
              <a:rPr lang="1106" sz="1200" b="0" ker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1106" sz="1200" b="1" kern="0">
                <a:solidFill>
                  <a:srgbClr val="FF0000"/>
                </a:solidFill>
                <a:latin typeface="Arial"/>
                <a:cs typeface="Arial"/>
              </a:rPr>
              <a:t>pum</a:t>
            </a:r>
            <a:r>
              <a:rPr lang="1106" sz="1200" b="0" ker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1106" sz="1200" kern="0">
                <a:latin typeface="Arial"/>
                <a:cs typeface="Arial"/>
              </a:rPr>
              <a:t>rhan i Dasg 2: </a:t>
            </a:r>
            <a:r>
              <a:rPr lang="1106" sz="1200" b="1" kern="0">
                <a:solidFill>
                  <a:srgbClr val="FF0000"/>
                </a:solidFill>
                <a:latin typeface="Arial"/>
                <a:cs typeface="Arial"/>
              </a:rPr>
              <a:t>(a), (b), (c), (ch) </a:t>
            </a:r>
            <a:r>
              <a:rPr lang="1106" sz="1200" b="0" kern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lang="1106" sz="1200" b="1" kern="0">
                <a:latin typeface="Arial"/>
                <a:cs typeface="Arial"/>
              </a:rPr>
              <a:t>(d)</a:t>
            </a:r>
            <a:r>
              <a:rPr lang="1106" sz="1200" kern="0">
                <a:latin typeface="Arial"/>
                <a:cs typeface="Arial"/>
              </a:rPr>
              <a:t>.</a:t>
            </a:r>
            <a:endParaRPr lang="1106" sz="1200" b="0" kern="0">
              <a:solidFill>
                <a:srgbClr val="FF000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434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Byddwch yn drefnus a glynwch wrth y terfynau amser y bydd eich athro yn eu rhoi i chi.</a:t>
            </a:r>
          </a:p>
          <a:p>
            <a:pPr marL="355600" marR="56515" indent="-342900">
              <a:spcBef>
                <a:spcPts val="43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Gwnewch yn siŵr eich bod wedi gwneud eich ymchwil a'ch ymchwiliad cyn cwblhau rhannau o'r asesiad di-arholiad yn yr ystafell ddosbarth (cynlluniwch eich ymchwil a pheidiwch â'i adael i'r funud olaf!).</a:t>
            </a:r>
          </a:p>
          <a:p>
            <a:pPr marL="355600" marR="381000" indent="-342900">
              <a:spcBef>
                <a:spcPts val="43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  <a:tab pos="3914140" algn="l"/>
                <a:tab pos="51562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Sicrhewch eich bod yn glir pryd y bydd yr ysgrifennu'n digwydd (ac ystyriwch yn ofalus pa mor hir y dylai gymryd i chi gwblhau pob rhan).</a:t>
            </a:r>
          </a:p>
          <a:p>
            <a:pPr marL="355600" indent="-342900">
              <a:spcBef>
                <a:spcPts val="434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Gwnewch yn siŵr eich bod yn cydnabod unrhyw ffynonellau gwybodaeth rydych yn eu defnyddio.</a:t>
            </a:r>
          </a:p>
          <a:p>
            <a:pPr marL="355600" marR="633095" indent="-342900">
              <a:spcBef>
                <a:spcPts val="430"/>
              </a:spcBef>
              <a:spcAft>
                <a:spcPts val="6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Cofiwch storio eich gwaith yn ddiogel fel na all unrhyw un arall (ac eithrio eich athro) gael mynediad ato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72EAF40D-6429-43BA-B96F-577A0729DA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41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9ACAF1-6098-AE40-8403-1C8D637F98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defRPr b="0"/>
            </a:lvl3pPr>
            <a:lvl4pPr marL="268288" indent="0">
              <a:lnSpc>
                <a:spcPct val="100000"/>
              </a:lnSpc>
              <a:buNone/>
              <a:defRPr b="1"/>
            </a:lvl4pPr>
            <a:lvl5pPr marL="490538" indent="-187325"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56F39C-AFF1-D944-A9F4-72171BE8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2255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10973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5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1547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053227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61133" y="1498372"/>
            <a:ext cx="539496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393495" y="1519279"/>
            <a:ext cx="526033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57785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011" y="208722"/>
            <a:ext cx="10009471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0B8476-C42C-E946-9AE6-450EBBA88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225" y="1121566"/>
            <a:ext cx="6615951" cy="5055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4B8640-7FCE-A346-B4B6-DA2804688F54}"/>
              </a:ext>
            </a:extLst>
          </p:cNvPr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1E9D45D-B271-5D41-A966-131A637835F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8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9" r:id="rId2"/>
    <p:sldLayoutId id="2147483743" r:id="rId3"/>
    <p:sldLayoutId id="2147483744" r:id="rId4"/>
    <p:sldLayoutId id="2147483745" r:id="rId5"/>
  </p:sldLayoutIdLst>
  <p:transition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1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rgbClr val="F94130"/>
        </a:buClr>
        <a:buSzTx/>
        <a:buFont typeface="Arial"/>
        <a:buNone/>
        <a:defRPr lang="en-US" sz="18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937" indent="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None/>
        <a:defRPr lang="en-US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marR="0" indent="-214313" algn="l" defTabSz="914400" rtl="0" eaLnBrk="1" fontAlgn="auto" latinLnBrk="0" hangingPunct="1">
        <a:lnSpc>
          <a:spcPct val="100000"/>
        </a:lnSpc>
        <a:spcBef>
          <a:spcPct val="0"/>
        </a:spcBef>
        <a:spcAft>
          <a:spcPts val="600"/>
        </a:spcAft>
        <a:buClr>
          <a:srgbClr val="F94130"/>
        </a:buClr>
        <a:buSzTx/>
        <a:buFont typeface="Arial" panose="020B0604020202020204" pitchFamily="34" charset="0"/>
        <a:buChar char="•"/>
        <a:defRPr lang="en-US" sz="1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222250" indent="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187325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4320" userDrawn="1">
          <p15:clr>
            <a:srgbClr val="F26B43"/>
          </p15:clr>
        </p15:guide>
        <p15:guide id="5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pos="7355" userDrawn="1">
          <p15:clr>
            <a:srgbClr val="F26B43"/>
          </p15:clr>
        </p15:guide>
        <p15:guide id="9" orient="horz" pos="3997" userDrawn="1">
          <p15:clr>
            <a:srgbClr val="F26B43"/>
          </p15:clr>
        </p15:guide>
        <p15:guide id="10" pos="325" userDrawn="1">
          <p15:clr>
            <a:srgbClr val="F26B43"/>
          </p15:clr>
        </p15:guide>
        <p15:guide id="11" orient="horz" pos="618" userDrawn="1">
          <p15:clr>
            <a:srgbClr val="F26B43"/>
          </p15:clr>
        </p15:guide>
        <p15:guide id="12" orient="horz" pos="14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19086A-4489-44E3-8FD6-E495B38C8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61" y="975893"/>
            <a:ext cx="11674695" cy="5787764"/>
          </a:xfrm>
          <a:prstGeom prst="rect">
            <a:avLst/>
          </a:prstGeom>
        </p:spPr>
      </p:pic>
      <p:sp>
        <p:nvSpPr>
          <p:cNvPr id="9" name="Title 1"/>
          <p:cNvSpPr txBox="1"/>
          <p:nvPr/>
        </p:nvSpPr>
        <p:spPr>
          <a:xfrm>
            <a:off x="938706" y="1762658"/>
            <a:ext cx="10745293" cy="14164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2800">
                <a:solidFill>
                  <a:schemeClr val="bg1"/>
                </a:solidFill>
              </a:rPr>
              <a:t>TGAU Iechyd a Gofal Cymdeithasol, a Gofal Plant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pPr>
              <a:defRPr b="0" i="0"/>
            </a:pPr>
            <a:r>
              <a:rPr lang="1106" sz="2800">
                <a:solidFill>
                  <a:schemeClr val="bg1"/>
                </a:solidFill>
              </a:rPr>
              <a:t>Uned 2 – Hybu a chynnal iechyd a llesiant (3570N2)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05" y="354573"/>
            <a:ext cx="7537215" cy="457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2400"/>
              <a:t>Arweiniad i'r Asesiad Di-Arholiad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6642686"/>
            <a:ext cx="7742191" cy="748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>
              <a:lnSpc>
                <a:spcPct val="100000"/>
              </a:lnSpc>
              <a:spcBef>
                <a:spcPct val="20000"/>
              </a:spcBef>
              <a:defRPr/>
            </a:pPr>
            <a:endParaRPr lang="en-US" sz="2800" b="1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8171962-D969-4AEC-BAEC-BDEA9F0BC3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597" y="207575"/>
            <a:ext cx="491897" cy="45765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7DB14E-CF3F-4699-9A77-975FAC77F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2"/>
    </mc:Choice>
    <mc:Fallback xmlns="">
      <p:transition spd="slow" advTm="11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2086" y="1541047"/>
            <a:ext cx="9927653" cy="4627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Wrth ymchwilio, dylech geisio cael gafael ar gynifer o adnoddau gwahanol â phosibl.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GB" sz="2000" kern="0">
              <a:latin typeface="Arial"/>
              <a:cs typeface="Arial"/>
            </a:endParaRP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Nid yw ymchwil cynradd yn hanfodol ond gallai helpu i wella safon eich gwaith (gofynnwch i'ch athro os nad ydych yn siŵr sut mae ymchwil cynradd ac ymchwil eilaidd yn wahanol).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sz="2000" kern="0">
              <a:latin typeface="Arial"/>
              <a:cs typeface="Arial"/>
            </a:endParaRPr>
          </a:p>
          <a:p>
            <a:pPr marL="298450" marR="13970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Rhaid cydnabod cyfeiriadau at ffynonellau gwybodaeth a ddefnyddir yn eich gwaith a gellir gwneud hyn drwy ddefnyddio llyfryddiaeth atodol neu droednodiadau (gall eich athro ddangos i chi sut i wneud hyn yn iawn ar ddechrau eich gwaith).</a:t>
            </a:r>
          </a:p>
          <a:p>
            <a:pPr marL="298450" marR="139700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sz="2000" kern="0">
              <a:latin typeface="Arial"/>
              <a:cs typeface="Arial"/>
            </a:endParaRP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Bydd yr adnoddau'n bersonol i'r targed o'ch dewis a'r testun (ar gyfer Tasg 2).</a:t>
            </a: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sz="2000" kern="0">
              <a:latin typeface="Arial"/>
              <a:cs typeface="Arial"/>
            </a:endParaRPr>
          </a:p>
          <a:p>
            <a:pPr marL="298450" marR="177800" indent="-285750">
              <a:buSzPct val="102777"/>
              <a:buChar char="•"/>
              <a:tabLst>
                <a:tab pos="297815" algn="l"/>
                <a:tab pos="298450" algn="l"/>
                <a:tab pos="5120005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Os gallwch, ceisiwch ddefnyddio adnoddau cynradd – er enghraifft, cyfweliad â nyrs – yn hytrach na dibynnu'n ormodol ar ddisgrifiad swydd nyrs o'r rhyngrwyd, er enghraifft.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D2AD5259-6E04-49EB-A3AF-518C1E28294F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Defnyddio adnoddau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EE6498F-F054-42D8-8FFE-0993706ED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95"/>
    </mc:Choice>
    <mc:Fallback xmlns="">
      <p:transition spd="slow" advTm="52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21498" y="1600200"/>
            <a:ext cx="8557554" cy="37502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Cofiwch, bydd gennych hefyd eich nodiadau dosbarth, eich nodiadau ymchwil ac ymchwiliad eich hun wrth law i'ch helpu.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2000" kern="0">
              <a:latin typeface="Arial"/>
              <a:cs typeface="Arial"/>
            </a:endParaRP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Gallwch gael mynediad at yr holl adnoddau pan fyddwch yn yr ystafell ddosbarth yn ysgrifennu eich gwaith yn yr asesiad di-arholiad.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2000" kern="0">
              <a:latin typeface="Arial"/>
              <a:cs typeface="Arial"/>
            </a:endParaRP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Gall eich athro hefyd gynnig cyfarwyddyd a chefnogaeth i chi i sicrhau bod gennych ddealltwriaeth glir o ofynion y tasgau.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2000" kern="0">
              <a:latin typeface="Arial"/>
              <a:cs typeface="Arial"/>
            </a:endParaRP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Byddwch yn gweithio'n unigol o fewn yr amser a ddyrennir (fodd bynnag, efallai y bydd eich athro yn gofyn i chi weithio mewn grwpiau wrth ddechrau ymchwilio i destunau yn y dosbarth).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9878E99-743C-4033-8E50-14E86D83EC3C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Defnyddio adnoddau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DF15329-1467-42DE-B63E-591A9D368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0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44"/>
    </mc:Choice>
    <mc:Fallback xmlns="">
      <p:transition spd="slow" advTm="34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66533" y="1904011"/>
            <a:ext cx="8376504" cy="27694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spcBef>
                <a:spcPts val="100"/>
              </a:spcBef>
              <a:buSzPct val="102500"/>
              <a:buChar char="•"/>
              <a:defRPr b="0" i="0"/>
            </a:pPr>
            <a:r>
              <a:rPr lang="1106" sz="2000" kern="0">
                <a:latin typeface="Arial"/>
                <a:cs typeface="Arial"/>
              </a:rPr>
              <a:t>Bydd eich gwaith yn cael ei farcio gan eich athro a fydd yn dilyn meini prawf marcio penodol.</a:t>
            </a:r>
            <a:endParaRPr sz="2000" kern="0">
              <a:latin typeface="Arial"/>
              <a:cs typeface="Arial"/>
            </a:endParaRPr>
          </a:p>
          <a:p>
            <a:pPr marL="355600" indent="-342900">
              <a:spcBef>
                <a:spcPts val="40"/>
              </a:spcBef>
              <a:buFont typeface="Arial"/>
              <a:buChar char="•"/>
            </a:pPr>
            <a:endParaRPr sz="2000" kern="0">
              <a:latin typeface="Arial"/>
              <a:cs typeface="Arial"/>
            </a:endParaRPr>
          </a:p>
          <a:p>
            <a:pPr marL="355600" marR="379095" indent="-342900">
              <a:buSzPct val="102500"/>
              <a:buChar char="•"/>
              <a:defRPr b="0" i="0"/>
            </a:pPr>
            <a:r>
              <a:rPr lang="1106" sz="2000" kern="0">
                <a:latin typeface="Arial"/>
                <a:cs typeface="Arial"/>
              </a:rPr>
              <a:t>Unwaith y bydd y dasg wedi'i chwblhau a'r asesiad terfynol wedi'i wneud, ni allwch wneud unrhyw newidiadau pellach i'ch gwaith.</a:t>
            </a:r>
            <a:endParaRPr sz="2000" kern="0">
              <a:latin typeface="Arial"/>
              <a:cs typeface="Arial"/>
            </a:endParaRPr>
          </a:p>
          <a:p>
            <a:pPr marL="355600" indent="-342900">
              <a:spcBef>
                <a:spcPts val="45"/>
              </a:spcBef>
              <a:buFont typeface="Arial"/>
              <a:buChar char="•"/>
            </a:pPr>
            <a:endParaRPr sz="2000" kern="0">
              <a:latin typeface="Arial"/>
              <a:cs typeface="Arial"/>
            </a:endParaRPr>
          </a:p>
          <a:p>
            <a:pPr marL="355600" marR="464820" indent="-342900">
              <a:buSzPct val="102500"/>
              <a:buChar char="•"/>
              <a:defRPr b="0" i="0"/>
            </a:pPr>
            <a:r>
              <a:rPr lang="1106" sz="2000" kern="0">
                <a:latin typeface="Arial"/>
                <a:cs typeface="Arial"/>
              </a:rPr>
              <a:t>Gall CBAC ofyn am eich gwaith mewn sampl i'w gymedroli – y rheswm am hyn yw sicrhau bod y marcio yn gyson ar draws pob canolfan yng Nghymru.</a:t>
            </a:r>
            <a:endParaRPr sz="2000" kern="0">
              <a:latin typeface="Arial"/>
              <a:cs typeface="Arial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8E55EFF-30DA-4E5B-97EA-4C1B29CB4DAB}"/>
              </a:ext>
            </a:extLst>
          </p:cNvPr>
          <p:cNvSpPr txBox="1"/>
          <p:nvPr/>
        </p:nvSpPr>
        <p:spPr>
          <a:xfrm>
            <a:off x="402863" y="306589"/>
            <a:ext cx="8046193" cy="382156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Sut bydd eich gwaith yn cael ei asesu / ei farcio?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20F911-22C8-48F4-8996-5D8DB3611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78"/>
    </mc:Choice>
    <mc:Fallback xmlns="">
      <p:transition spd="slow" advTm="24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5072" y="1091597"/>
            <a:ext cx="11826240" cy="5552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Teipiwch eich gwaith yn electronig lle bynnag y bo'n bosibl, a defnyddiwch y gwirydd sillafu/gramadeg.</a:t>
            </a:r>
          </a:p>
          <a:p>
            <a:pPr marL="29845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Os na allwch gyflwyno eich gwaith yn electronig, gwnewch yn siŵr eich bod yn defnyddio inc du mewn llawysgrifen ddarllenadwy.</a:t>
            </a:r>
            <a:endParaRPr sz="2000" kern="0">
              <a:latin typeface="Arial"/>
              <a:cs typeface="Arial"/>
            </a:endParaRPr>
          </a:p>
          <a:p>
            <a:pPr marL="29845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Trefnwch eich gwaith yn adrannau gwahanol ar gyfer Tasg 1 a Thasg 2.</a:t>
            </a: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Rhowch y manylion canlynol ar bob tudalen o'ch gwaith:</a:t>
            </a:r>
          </a:p>
          <a:p>
            <a:pPr marL="469900" marR="6108700">
              <a:defRPr b="0" i="0"/>
            </a:pPr>
            <a:r>
              <a:rPr lang="1106" sz="2000" b="1" kern="0">
                <a:latin typeface="Arial"/>
                <a:cs typeface="Arial"/>
              </a:rPr>
              <a:t>Rhif 5 digid y ganolfan</a:t>
            </a:r>
            <a:endParaRPr lang="en-GB" sz="2000" b="1" kern="0">
              <a:latin typeface="Arial"/>
              <a:cs typeface="Arial"/>
            </a:endParaRPr>
          </a:p>
          <a:p>
            <a:pPr marL="469900" marR="6108700">
              <a:defRPr b="0" i="0"/>
            </a:pPr>
            <a:r>
              <a:rPr lang="1106" sz="2000" b="1" kern="0">
                <a:latin typeface="Arial"/>
                <a:cs typeface="Arial"/>
              </a:rPr>
              <a:t>Rhif yr ymgeisydd</a:t>
            </a:r>
            <a:endParaRPr sz="2000" kern="0">
              <a:latin typeface="Arial"/>
              <a:cs typeface="Arial"/>
            </a:endParaRPr>
          </a:p>
          <a:p>
            <a:pPr marL="469900">
              <a:spcAft>
                <a:spcPts val="1200"/>
              </a:spcAft>
              <a:defRPr b="0" i="0"/>
            </a:pPr>
            <a:r>
              <a:rPr lang="1106" sz="2000" b="1" kern="0">
                <a:latin typeface="Arial"/>
                <a:cs typeface="Arial"/>
              </a:rPr>
              <a:t>(Gwnewch yn siŵr ei bod yn amlwg mai </a:t>
            </a:r>
            <a:r>
              <a:rPr lang="1106" sz="2000" b="1" kern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gwaith Uned 2 ydyw.)</a:t>
            </a:r>
            <a:endParaRPr sz="2000" b="1" kern="0">
              <a:latin typeface="Arial"/>
              <a:cs typeface="Arial"/>
            </a:endParaRPr>
          </a:p>
          <a:p>
            <a:pPr marL="29845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Cyflwynwch waith wedi’i airbrosesu neu ysgrifenedig ar bapur A4 mewn un ffeil (nid mewn pocedi poly unigol).</a:t>
            </a:r>
            <a:endParaRPr sz="2000" kern="0">
              <a:latin typeface="Arial"/>
              <a:cs typeface="Arial"/>
            </a:endParaRPr>
          </a:p>
          <a:p>
            <a:pPr marL="298450" marR="508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Dylech gynnwys copïau o unrhyw ddogfennau ychwanegol a ddefnyddiwyd gennych, megis ffotograffau, llythyrau, fideos, recordiadau sain, trawsgrifiadau o gyfweliadau a datganiadau tyst gan eich athrawon (dylech gynnwys ffurflen gydsynio os ydych yn defnyddio fideos neu ffotograffau/lluniau ohonoch chi eich hun).</a:t>
            </a:r>
            <a:endParaRPr sz="2000" kern="0">
              <a:latin typeface="Arial"/>
              <a:cs typeface="Arial"/>
            </a:endParaRP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Peidiwch â chynnwys eitemau o werth gwirioneddol neu bersonol fel ffotograffau na thystysgrifau.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5077D51-780E-41DE-A98C-ECE0EBB76980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Cyflwyno eich gwaith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852773C-A399-4FB6-8423-E9B7FBE4F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74"/>
    </mc:Choice>
    <mc:Fallback xmlns="">
      <p:transition spd="slow" advTm="63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8317" y="1365176"/>
            <a:ext cx="8652644" cy="49026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spcBef>
                <a:spcPts val="100"/>
              </a:spcBef>
              <a:buSzPct val="102777"/>
              <a:buChar char="•"/>
              <a:tabLst>
                <a:tab pos="354965" algn="l"/>
                <a:tab pos="355600" algn="l"/>
                <a:tab pos="561848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Ar gyfer yr asesiad di-arholiad hwn, cewch gyfle i wneud rhywfaint o ymchwil ac ymchwiliad annibynnol i grwpiau targed a thestunau (bydd hyn yn cynnwys chwilio am wybodaeth mewn ffynonellau cyhoeddedig fel gwerslyfrau, cyfnodolion, rhaglenni teledu a radio, ac ar y we).</a:t>
            </a:r>
            <a:endParaRPr sz="2000" kern="0">
              <a:latin typeface="Arial"/>
              <a:cs typeface="Arial"/>
            </a:endParaRPr>
          </a:p>
          <a:p>
            <a:pPr>
              <a:spcBef>
                <a:spcPts val="30"/>
              </a:spcBef>
              <a:buFont typeface="Arial"/>
              <a:buChar char="•"/>
            </a:pPr>
            <a:endParaRPr sz="2000" kern="0">
              <a:latin typeface="Arial"/>
              <a:cs typeface="Arial"/>
            </a:endParaRPr>
          </a:p>
          <a:p>
            <a:pPr marL="298450" marR="86995" indent="-285750">
              <a:buSzPct val="102777"/>
              <a:buChar char="•"/>
              <a:tabLst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Mae defnyddio gwybodaeth o ffynonellau eraill yn ffordd dda o ddangos eich gwybodaeth a'ch dealltwriaeth o destun ond rhaid i chi ofalu sut rydych yn ei defnyddio; yn bwysicaf oll, rhaid i chi </a:t>
            </a:r>
            <a:r>
              <a:rPr lang="1106" sz="2000" b="1" kern="0">
                <a:latin typeface="Arial"/>
                <a:cs typeface="Arial"/>
              </a:rPr>
              <a:t>beidio </a:t>
            </a:r>
            <a:r>
              <a:rPr lang="1106" sz="2000" kern="0">
                <a:latin typeface="Arial"/>
                <a:cs typeface="Arial"/>
              </a:rPr>
              <a:t>â'i gopïo a'i hawlio fel eich gwaith eich hun.</a:t>
            </a:r>
            <a:endParaRPr sz="2000" kern="0">
              <a:latin typeface="Arial"/>
              <a:cs typeface="Arial"/>
            </a:endParaRPr>
          </a:p>
          <a:p>
            <a:pPr>
              <a:spcBef>
                <a:spcPts val="35"/>
              </a:spcBef>
              <a:buFont typeface="Arial"/>
              <a:buChar char="•"/>
            </a:pPr>
            <a:endParaRPr sz="2000" kern="0">
              <a:latin typeface="Arial"/>
              <a:cs typeface="Arial"/>
            </a:endParaRPr>
          </a:p>
          <a:p>
            <a:pPr marL="298450" marR="142875" indent="-285750">
              <a:buSzPct val="102777"/>
              <a:buChar char="•"/>
              <a:tabLst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Os byddwch yn defnyddio’r un geiriad â ffynhonnell gyhoeddedig, rhaid i chi roi dyfynodau o gwmpas y darn a nodi o ble y daeth – gelwir hyn yn 'cyfeirio'.</a:t>
            </a:r>
          </a:p>
          <a:p>
            <a:pPr marL="298450" marR="142875" indent="-285750">
              <a:buSzPct val="102777"/>
              <a:buChar char="•"/>
              <a:tabLst>
                <a:tab pos="298450" algn="l"/>
              </a:tabLst>
            </a:pPr>
            <a:endParaRPr sz="2000" kern="0">
              <a:latin typeface="Arial"/>
              <a:cs typeface="Arial"/>
            </a:endParaRPr>
          </a:p>
          <a:p>
            <a:pPr marL="298450" marR="100330" indent="-285750">
              <a:buSzPct val="102777"/>
              <a:buChar char="•"/>
              <a:tabLst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Cadwch gofnod manwl o'ch ymchwil, cynllunio, adnoddau ac ati.  Dylai eich rhestr gynnwys llyfrau, gwefannau ac adnoddau clywedol/gweledol.</a:t>
            </a:r>
            <a:endParaRPr sz="2000" kern="0">
              <a:latin typeface="Arial"/>
              <a:cs typeface="Arial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9CB69EDF-8236-455A-BB7A-6FD029CBE779}"/>
              </a:ext>
            </a:extLst>
          </p:cNvPr>
          <p:cNvSpPr txBox="1"/>
          <p:nvPr/>
        </p:nvSpPr>
        <p:spPr>
          <a:xfrm>
            <a:off x="402863" y="306589"/>
            <a:ext cx="6058897" cy="382156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Gwaith ymchwil a defnyddio cyfeiriadau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2D0D26-47F5-43D0-A169-9DCE1EDBD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45"/>
    </mc:Choice>
    <mc:Fallback xmlns="">
      <p:transition spd="slow" advTm="5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5494" y="1336122"/>
            <a:ext cx="9459902" cy="49064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Dylai cyfeiriad o lyfr neu gyfnodolyn sydd wedi ei argraffu ddangos enw'r awdur, y flwyddyn gyhoeddi a rhif y dudalen, er enghraifft: </a:t>
            </a:r>
            <a:r>
              <a:rPr lang="1106" sz="2000" i="1" kern="0">
                <a:latin typeface="Arial"/>
                <a:cs typeface="Arial"/>
              </a:rPr>
              <a:t>Jones, 2017, t42</a:t>
            </a:r>
            <a:r>
              <a:rPr lang="1106" sz="2000" kern="0">
                <a:latin typeface="Arial"/>
                <a:cs typeface="Arial"/>
              </a:rPr>
              <a:t>.</a:t>
            </a:r>
          </a:p>
          <a:p>
            <a:pPr>
              <a:spcBef>
                <a:spcPts val="30"/>
              </a:spcBef>
              <a:buFont typeface="Arial"/>
              <a:buChar char="•"/>
            </a:pPr>
            <a:endParaRPr sz="2000" kern="0">
              <a:latin typeface="Arial"/>
              <a:cs typeface="Arial"/>
            </a:endParaRPr>
          </a:p>
          <a:p>
            <a:pPr marL="298450" marR="45085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Yn achos deunydd o'r rhyngrwyd, dylai eich cyfeiriad ddangos y dyddiad y llwythwyd y deunydd i lawr a rhaid dangos yr union dudalen we, (nid y peiriant chwilio a ddefnyddiwyd i ddod o hyd iddo).  Gellir copïo hwn o’r llinell cyfeiriad.  Er enghraifft, </a:t>
            </a:r>
            <a:r>
              <a:rPr lang="1106" sz="2000" i="1" kern="0">
                <a:latin typeface="Arial"/>
                <a:cs typeface="Arial"/>
              </a:rPr>
              <a:t>http://www.wjec.co.uk/nea1.htm wedi'i lwytho i lawr 3 Mawrth 2018</a:t>
            </a:r>
            <a:r>
              <a:rPr lang="1106" sz="2000" kern="0">
                <a:latin typeface="Arial"/>
                <a:cs typeface="Arial"/>
              </a:rPr>
              <a:t>.</a:t>
            </a:r>
          </a:p>
          <a:p>
            <a:pPr>
              <a:spcBef>
                <a:spcPts val="35"/>
              </a:spcBef>
              <a:buFont typeface="Arial"/>
              <a:buChar char="•"/>
            </a:pPr>
            <a:endParaRPr sz="2000" kern="0">
              <a:latin typeface="Arial"/>
              <a:cs typeface="Arial"/>
            </a:endParaRPr>
          </a:p>
          <a:p>
            <a:pPr marL="298450" marR="109855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Bydd gofyn i chi gynnwys llyfryddiaeth ar ddiwedd eich darn o waith ysgrifenedig.  Rhaid i'ch llyfryddiaeth restru manylion llawn y cyhoeddiadau rydych chi wedi eu defnyddio yn eich gwaith ymchwil, hyd yn oed lle na chyfeirir yn uniongyrchol atyn nhw, er enghraifft: Curran, J, MassMedia and Society (Hodder Arnold, 2005).</a:t>
            </a:r>
          </a:p>
          <a:p>
            <a:pPr>
              <a:spcBef>
                <a:spcPts val="30"/>
              </a:spcBef>
            </a:pPr>
            <a:endParaRPr sz="2000" kern="0">
              <a:latin typeface="Arial"/>
              <a:cs typeface="Arial"/>
            </a:endParaRPr>
          </a:p>
          <a:p>
            <a:pPr marL="12700" marR="143510">
              <a:defRPr b="0" i="0"/>
            </a:pPr>
            <a:r>
              <a:rPr lang="1106" sz="2000" b="1" kern="0">
                <a:latin typeface="Arial"/>
                <a:cs typeface="Arial"/>
              </a:rPr>
              <a:t>COFIWCH:</a:t>
            </a:r>
            <a:r>
              <a:rPr lang="1106" sz="2000" b="0" kern="0">
                <a:latin typeface="Arial"/>
                <a:cs typeface="Arial"/>
              </a:rPr>
              <a:t> </a:t>
            </a:r>
            <a:r>
              <a:rPr lang="1106" sz="2000" b="1" kern="0">
                <a:latin typeface="Arial"/>
                <a:cs typeface="Arial"/>
              </a:rPr>
              <a:t>os byddwch yn copïo geiriau neu syniadau pobl eraill ac nad ydych yn dangos eich ffynonellau mewn cyfeiriadau a llyfryddiaeth, bydd hyn yn cael ei ystyried yn dwyllo.</a:t>
            </a:r>
            <a:endParaRPr sz="2000" kern="0">
              <a:latin typeface="Arial"/>
              <a:cs typeface="Arial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214E9115-F753-4D83-ABD9-BA9C02565A97}"/>
              </a:ext>
            </a:extLst>
          </p:cNvPr>
          <p:cNvSpPr txBox="1"/>
          <p:nvPr/>
        </p:nvSpPr>
        <p:spPr>
          <a:xfrm>
            <a:off x="402863" y="-56219"/>
            <a:ext cx="5045035" cy="744964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Gwaith ymchwil a defnyddio cyfeiriadau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344197-6175-4B2B-9995-B5A4D3571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99"/>
    </mc:Choice>
    <mc:Fallback xmlns="">
      <p:transition spd="slow" advTm="55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xfrm>
            <a:off x="632452" y="1188336"/>
            <a:ext cx="5061980" cy="55045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96863" marR="53975" indent="-214313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8450" algn="l"/>
              </a:tabLst>
              <a:defRPr b="0" i="0"/>
            </a:pPr>
            <a:r>
              <a:rPr lang="1106" b="1" kern="0"/>
              <a:t>CYMERWCH</a:t>
            </a:r>
            <a:r>
              <a:rPr lang="1106" b="0" kern="0"/>
              <a:t> ofal o'ch gwaith a'i gadw'n ddiogel.  Os bydd eich gwaith yn cael ei gadw ar gyfrifiadur, cadwch eich cyfrinair yn ddiogel.</a:t>
            </a:r>
          </a:p>
          <a:p>
            <a:pPr marL="82550" marR="53975">
              <a:spcBef>
                <a:spcPct val="0"/>
              </a:spcBef>
              <a:spcAft>
                <a:spcPct val="0"/>
              </a:spcAft>
              <a:buSzPct val="102500"/>
              <a:tabLst>
                <a:tab pos="298450" algn="l"/>
              </a:tabLst>
            </a:pPr>
            <a:endParaRPr lang="en-GB" kern="0"/>
          </a:p>
          <a:p>
            <a:pPr marL="296863" marR="53975" indent="-214313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8450" algn="l"/>
              </a:tabLst>
              <a:defRPr b="0" i="0"/>
            </a:pPr>
            <a:r>
              <a:rPr lang="1106" b="1" kern="0"/>
              <a:t>DINISTRIWCH </a:t>
            </a:r>
            <a:r>
              <a:rPr lang="1106" b="0" kern="0"/>
              <a:t>gopïau papur nad oes eu hangen arnoch.</a:t>
            </a:r>
          </a:p>
          <a:p>
            <a:pPr marL="82550" marR="53975">
              <a:spcBef>
                <a:spcPct val="0"/>
              </a:spcBef>
              <a:spcAft>
                <a:spcPct val="0"/>
              </a:spcAft>
              <a:buSzPct val="102500"/>
              <a:tabLst>
                <a:tab pos="298450" algn="l"/>
              </a:tabLst>
            </a:pPr>
            <a:endParaRPr kern="0"/>
          </a:p>
          <a:p>
            <a:pPr marL="296863" marR="40005" indent="-214313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8450" algn="l"/>
              </a:tabLst>
              <a:defRPr b="0" i="0"/>
            </a:pPr>
            <a:r>
              <a:rPr lang="1106" b="1" kern="0"/>
              <a:t>DYWEDWCH </a:t>
            </a:r>
            <a:r>
              <a:rPr lang="1106" b="0" kern="0"/>
              <a:t>wrth eich athro os ydych chi'n derbyn cymorth neu arweiniad gan rywun arall – bydd angen iddo gofnodi natur y cymorth a roddwyd i chi.</a:t>
            </a:r>
          </a:p>
          <a:p>
            <a:pPr marL="82550" marR="40005">
              <a:spcBef>
                <a:spcPct val="0"/>
              </a:spcBef>
              <a:spcAft>
                <a:spcPct val="0"/>
              </a:spcAft>
              <a:buSzPct val="102500"/>
              <a:tabLst>
                <a:tab pos="298450" algn="l"/>
              </a:tabLst>
            </a:pPr>
            <a:endParaRPr kern="0"/>
          </a:p>
          <a:p>
            <a:pPr marL="296863" marR="5080" indent="-214313">
              <a:spcBef>
                <a:spcPct val="0"/>
              </a:spcBef>
              <a:spcAft>
                <a:spcPct val="0"/>
              </a:spcAft>
              <a:buSzPct val="102500"/>
              <a:buChar char="•"/>
              <a:tabLst>
                <a:tab pos="298450" algn="l"/>
              </a:tabLst>
              <a:defRPr b="0" i="0"/>
            </a:pPr>
            <a:r>
              <a:rPr lang="1106" kern="0"/>
              <a:t>Os ydych chi'n gweithio'n rhan o grŵp, </a:t>
            </a:r>
            <a:r>
              <a:rPr lang="1106" b="1" kern="0"/>
              <a:t>YSGRIFENNWCH </a:t>
            </a:r>
            <a:r>
              <a:rPr lang="1106" kern="0"/>
              <a:t>eich cyfrif eich hun a lle gallai fod data a rennir, </a:t>
            </a:r>
            <a:r>
              <a:rPr lang="1106" b="1" kern="0"/>
              <a:t>LLUNIWCH </a:t>
            </a:r>
            <a:r>
              <a:rPr lang="1106" kern="0"/>
              <a:t>eich casgliadau eich hunain o'r data hynny.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sz="half" idx="3"/>
          </p:nvPr>
        </p:nvSpPr>
        <p:spPr>
          <a:xfrm>
            <a:off x="6096000" y="1188336"/>
            <a:ext cx="5600503" cy="4284180"/>
          </a:xfrm>
          <a:prstGeom prst="rect">
            <a:avLst/>
          </a:prstGeom>
          <a:solidFill>
            <a:schemeClr val="bg1"/>
          </a:solidFill>
          <a:ln>
            <a:solidFill>
              <a:srgbClr val="0077C8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98450" marR="347345" indent="-215900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b="1" kern="0"/>
              <a:t>PEIDIWCH </a:t>
            </a:r>
            <a:r>
              <a:rPr lang="1106" b="0" kern="0"/>
              <a:t>â gadael eich gwaith ar hyd y lle neu ei rannu â phobl eraill, gan gynnwys ar y cyfryngau cymdeithasol.</a:t>
            </a:r>
          </a:p>
          <a:p>
            <a:pPr marL="82550" marR="347345">
              <a:spcBef>
                <a:spcPct val="0"/>
              </a:spcBef>
              <a:spcAft>
                <a:spcPct val="0"/>
              </a:spcAft>
              <a:buSzPct val="102500"/>
              <a:tabLst>
                <a:tab pos="297815" algn="l"/>
                <a:tab pos="298450" algn="l"/>
              </a:tabLst>
            </a:pPr>
            <a:endParaRPr kern="0"/>
          </a:p>
          <a:p>
            <a:pPr marL="298450" marR="44450" indent="-215900">
              <a:spcBef>
                <a:spcPct val="0"/>
              </a:spcBef>
              <a:spcAft>
                <a:spcPct val="0"/>
              </a:spcAft>
              <a:buSzPct val="102500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kern="0"/>
              <a:t>Rhaid mai eich gwaith chi yn unig yw'r gwaith a gyflwynwch i'w asesu felly </a:t>
            </a:r>
            <a:r>
              <a:rPr lang="1106" b="1" kern="0"/>
              <a:t>PEIDIWCH â </a:t>
            </a:r>
            <a:r>
              <a:rPr lang="1106" kern="0"/>
              <a:t>chopïo oddi wrth rywun arall, gan gynnwys copïo o ffynonellau ar-lein.</a:t>
            </a:r>
          </a:p>
          <a:p>
            <a:pPr marL="82550" marR="44450">
              <a:spcBef>
                <a:spcPct val="0"/>
              </a:spcBef>
              <a:spcAft>
                <a:spcPct val="0"/>
              </a:spcAft>
              <a:buSzPct val="102500"/>
              <a:tabLst>
                <a:tab pos="297815" algn="l"/>
                <a:tab pos="298450" algn="l"/>
              </a:tabLst>
            </a:pPr>
            <a:endParaRPr lang="en-GB" kern="0"/>
          </a:p>
          <a:p>
            <a:pPr marL="298450" marR="44450" indent="-215900">
              <a:spcBef>
                <a:spcPct val="0"/>
              </a:spcBef>
              <a:spcAft>
                <a:spcPct val="0"/>
              </a:spcAft>
              <a:buSzPct val="102500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b="1" kern="0"/>
              <a:t>PEIDIWCH </a:t>
            </a:r>
            <a:r>
              <a:rPr lang="1106" b="0" kern="0"/>
              <a:t>â</a:t>
            </a:r>
            <a:r>
              <a:rPr lang="1106" b="1" kern="0"/>
              <a:t> </a:t>
            </a:r>
            <a:r>
              <a:rPr lang="1106" b="0" kern="0"/>
              <a:t>chaniatáu i unrhyw un arall gopïo oddi wrthych chi.</a:t>
            </a:r>
          </a:p>
          <a:p>
            <a:pPr marL="82550" marR="44450">
              <a:spcBef>
                <a:spcPct val="0"/>
              </a:spcBef>
              <a:spcAft>
                <a:spcPct val="0"/>
              </a:spcAft>
              <a:buSzPct val="102500"/>
              <a:tabLst>
                <a:tab pos="297815" algn="l"/>
                <a:tab pos="298450" algn="l"/>
              </a:tabLst>
            </a:pPr>
            <a:endParaRPr kern="0"/>
          </a:p>
          <a:p>
            <a:pPr marL="298450" marR="408940" indent="-215900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b="1" kern="0"/>
              <a:t>PEIDIWCH </a:t>
            </a:r>
            <a:r>
              <a:rPr lang="1106" b="0" kern="0"/>
              <a:t>â chynnwys deunydd amhriodol, anweddus na sarhaus.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C83E2-1EEB-46F0-A5D5-45C75569C7CA}"/>
              </a:ext>
            </a:extLst>
          </p:cNvPr>
          <p:cNvSpPr txBox="1"/>
          <p:nvPr/>
        </p:nvSpPr>
        <p:spPr>
          <a:xfrm>
            <a:off x="6894767" y="5668091"/>
            <a:ext cx="4391144" cy="118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b="1"/>
              <a:t>**COFIWCH**</a:t>
            </a:r>
          </a:p>
          <a:p>
            <a:pPr algn="ctr">
              <a:defRPr b="0" i="0"/>
            </a:pPr>
            <a:r>
              <a:rPr lang="1106"/>
              <a:t>EICH CYMHWYSTER CHI YDYW FELLY RHAID MAI EICH GWAITH CHI YDYW!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833C0927-F820-4C17-89FA-A45FC585B1AE}"/>
              </a:ext>
            </a:extLst>
          </p:cNvPr>
          <p:cNvSpPr txBox="1"/>
          <p:nvPr/>
        </p:nvSpPr>
        <p:spPr>
          <a:xfrm>
            <a:off x="402863" y="306589"/>
            <a:ext cx="10179793" cy="382156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PETHAU I'W GWNEUD A'U HOSGOI MEWN ASESIADAU DI-ARHOLIAD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68A67F-DBCC-433B-B9A1-5CE3B6926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71"/>
    </mc:Choice>
    <mc:Fallback xmlns="">
      <p:transition spd="slow" advTm="69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3F18082-FB71-D043-AC08-A8981A9BD215}"/>
              </a:ext>
            </a:extLst>
          </p:cNvPr>
          <p:cNvSpPr/>
          <p:nvPr/>
        </p:nvSpPr>
        <p:spPr>
          <a:xfrm>
            <a:off x="9319272" y="4016188"/>
            <a:ext cx="2348753" cy="2348753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48E84-73F0-B149-81D2-272072280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255" y="4745642"/>
            <a:ext cx="2075523" cy="895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B45045-DE68-4428-A7A2-F9CCD5FD5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6" t="336" r="17990" b="-336"/>
          <a:stretch>
            <a:fillRect/>
          </a:stretch>
        </p:blipFill>
        <p:spPr>
          <a:xfrm>
            <a:off x="618565" y="1401244"/>
            <a:ext cx="4274254" cy="4240306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D0B838A-1346-41F4-94BA-B014AE285E02}"/>
              </a:ext>
            </a:extLst>
          </p:cNvPr>
          <p:cNvSpPr txBox="1"/>
          <p:nvPr/>
        </p:nvSpPr>
        <p:spPr>
          <a:xfrm>
            <a:off x="5124204" y="318977"/>
            <a:ext cx="6750803" cy="35300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defRPr b="0" i="0"/>
            </a:pPr>
            <a:r>
              <a:rPr lang="1106" sz="5400">
                <a:solidFill>
                  <a:schemeClr val="bg1"/>
                </a:solidFill>
                <a:ea typeface="Cambria" panose="02040503050406030204" pitchFamily="18" charset="0"/>
              </a:rPr>
              <a:t>Unrhyw Gwestiynau?</a:t>
            </a:r>
          </a:p>
          <a:p>
            <a:endParaRPr lang="en-US" sz="2800">
              <a:ea typeface="Cambria" panose="02040503050406030204" pitchFamily="18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800" kern="0">
                <a:solidFill>
                  <a:srgbClr val="FFFFFF"/>
                </a:solidFill>
                <a:latin typeface="Arial"/>
                <a:cs typeface="Arial"/>
              </a:rPr>
              <a:t>Os oes gennych unrhyw gwestiynau, holwch eich athro pwnc; bydd yn gallu rhoi cyngor a chyfarwyddyd i chi.</a:t>
            </a:r>
            <a:endParaRPr lang="en-US" sz="2800" kern="0">
              <a:latin typeface="Arial"/>
              <a:cs typeface="Arial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9A91B23-F744-4FEA-98B4-E0CC0384A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6"/>
    </mc:Choice>
    <mc:Fallback xmlns="">
      <p:transition spd="slow" advTm="9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Nodau'r adnodd hwn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81898" y="1188404"/>
            <a:ext cx="9447069" cy="53215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9380">
              <a:spcBef>
                <a:spcPts val="100"/>
              </a:spcBef>
              <a:defRPr b="0" i="0"/>
            </a:pPr>
            <a:r>
              <a:rPr lang="1106" sz="2400" b="1" kern="0">
                <a:cs typeface="Arial"/>
              </a:rPr>
              <a:t>Asesiad Di-Arholiad </a:t>
            </a:r>
            <a:r>
              <a:rPr lang="1106" sz="2400" b="0" kern="0">
                <a:cs typeface="Arial"/>
              </a:rPr>
              <a:t>yw'r enw a roddir ar unrhyw asesiad nad yw'n cynnwys arholiad wedi'i amserlennu.</a:t>
            </a:r>
          </a:p>
          <a:p>
            <a:pPr marL="12700" marR="119380">
              <a:spcBef>
                <a:spcPts val="100"/>
              </a:spcBef>
            </a:pPr>
            <a:endParaRPr lang="en-GB" sz="2400" kern="0">
              <a:latin typeface="Arial"/>
              <a:cs typeface="Arial"/>
            </a:endParaRPr>
          </a:p>
          <a:p>
            <a:pPr marL="12700" marR="119380">
              <a:spcBef>
                <a:spcPts val="100"/>
              </a:spcBef>
              <a:defRPr b="0" i="0"/>
            </a:pPr>
            <a:r>
              <a:rPr lang="1106" sz="2400" kern="0">
                <a:latin typeface="Arial"/>
                <a:cs typeface="Arial"/>
              </a:rPr>
              <a:t>Mae'r adnodd hwn wedi'i gynllunio i'ch helpu i ddeall sut i fynd i'r afael â'r dasg asesiad di-arholiad.  Mae'n trafod sut i:</a:t>
            </a:r>
          </a:p>
          <a:p>
            <a:pPr>
              <a:spcBef>
                <a:spcPts val="40"/>
              </a:spcBef>
            </a:pPr>
            <a:endParaRPr sz="2400" kern="0">
              <a:latin typeface="Arial"/>
              <a:cs typeface="Arial"/>
            </a:endParaRPr>
          </a:p>
          <a:p>
            <a:pPr marL="469900" marR="326390" indent="-457200">
              <a:spcAft>
                <a:spcPts val="600"/>
              </a:spcAft>
              <a:buSzPct val="102500"/>
              <a:buChar char="•"/>
              <a:tabLst>
                <a:tab pos="469265" algn="l"/>
                <a:tab pos="469900" algn="l"/>
              </a:tabLst>
              <a:defRPr b="0" i="0"/>
            </a:pPr>
            <a:r>
              <a:rPr lang="1106" sz="2400" kern="0">
                <a:latin typeface="Arial"/>
                <a:cs typeface="Arial"/>
              </a:rPr>
              <a:t>cynllunio eich gwaith ar gyfer Uned 2: Hybu a chynnal iechyd a llesiant</a:t>
            </a:r>
          </a:p>
          <a:p>
            <a:pPr marL="469900" indent="-457200">
              <a:spcAft>
                <a:spcPts val="600"/>
              </a:spcAft>
              <a:buSzPct val="102500"/>
              <a:buChar char="•"/>
              <a:tabLst>
                <a:tab pos="469265" algn="l"/>
                <a:tab pos="469900" algn="l"/>
              </a:tabLst>
              <a:defRPr b="0" i="0"/>
            </a:pPr>
            <a:r>
              <a:rPr lang="1106" sz="2400" kern="0">
                <a:latin typeface="Arial"/>
                <a:cs typeface="Arial"/>
              </a:rPr>
              <a:t>eich helpu i strwythuro'r ddwy dasg ar wahân, Tasg 1 a Thasg 2</a:t>
            </a:r>
            <a:endParaRPr sz="2400" kern="0">
              <a:latin typeface="Arial"/>
              <a:cs typeface="Arial"/>
            </a:endParaRPr>
          </a:p>
          <a:p>
            <a:pPr marL="469900" marR="219075" indent="-457200">
              <a:buSzPct val="102500"/>
              <a:buChar char="•"/>
              <a:tabLst>
                <a:tab pos="469265" algn="l"/>
                <a:tab pos="469900" algn="l"/>
              </a:tabLst>
              <a:defRPr b="0" i="0"/>
            </a:pPr>
            <a:r>
              <a:rPr lang="1106" sz="2400" kern="0">
                <a:latin typeface="Arial"/>
                <a:cs typeface="Arial"/>
              </a:rPr>
              <a:t>cyflwyno eich gwaith yn y modd mwyaf effeithiol er mwyn dangos eich gwybodaeth a'ch dealltwriaeth ynglŷn â'r amrywiaeth o wasanaethau iechyd a gofal cymdeithasol a gofal plant a ddarperir yng Nghymru a sut mae'r gwasanaethau hyn yn hybu ac yn cynnal iechyd a llesiant y wlad.</a:t>
            </a:r>
            <a:endParaRPr sz="2400" kern="0">
              <a:latin typeface="Arial"/>
              <a:cs typeface="Arial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DFD402E-1393-425F-BA73-B4DA495E58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716" y="180904"/>
            <a:ext cx="514020" cy="51402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77468BA-2A79-41C5-921E-3E8D0957A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68"/>
    </mc:Choice>
    <mc:Fallback xmlns="">
      <p:transition spd="slow" advTm="39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711B5D4-4E12-4702-95E4-19E29171A206}"/>
              </a:ext>
            </a:extLst>
          </p:cNvPr>
          <p:cNvGrpSpPr/>
          <p:nvPr/>
        </p:nvGrpSpPr>
        <p:grpSpPr>
          <a:xfrm>
            <a:off x="2037608" y="2054267"/>
            <a:ext cx="8691352" cy="3533165"/>
            <a:chOff x="2286000" y="2374901"/>
            <a:chExt cx="8691352" cy="3533165"/>
          </a:xfrm>
        </p:grpSpPr>
        <p:sp>
          <p:nvSpPr>
            <p:cNvPr id="3" name="object 3"/>
            <p:cNvSpPr txBox="1"/>
            <p:nvPr/>
          </p:nvSpPr>
          <p:spPr>
            <a:xfrm>
              <a:off x="2922860" y="2486224"/>
              <a:ext cx="8054492" cy="33522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defRPr b="0" i="0"/>
              </a:pPr>
              <a:r>
                <a:rPr lang="1106" sz="2400" kern="0">
                  <a:latin typeface="Arial"/>
                  <a:cs typeface="Arial"/>
                </a:rPr>
                <a:t>y dasg Asesiad Di-arholiad – Tasg 1 a Thasg 2</a:t>
              </a:r>
            </a:p>
            <a:p>
              <a:pPr marL="12700"/>
              <a:endParaRPr sz="2400" kern="0">
                <a:latin typeface="Arial"/>
                <a:cs typeface="Arial"/>
              </a:endParaRPr>
            </a:p>
            <a:p>
              <a:pPr marL="12700" marR="5080">
                <a:defRPr b="0" i="0"/>
              </a:pPr>
              <a:r>
                <a:rPr lang="1106" sz="2400" kern="0">
                  <a:latin typeface="Arial"/>
                  <a:cs typeface="Arial"/>
                </a:rPr>
                <a:t>Tasg 1 yw'r dasg Darparu Gwasanaethau – 40% o Uned 2</a:t>
              </a:r>
              <a:endParaRPr lang="en-GB" sz="2400" kern="0">
                <a:latin typeface="Arial"/>
                <a:cs typeface="Arial"/>
              </a:endParaRPr>
            </a:p>
            <a:p>
              <a:pPr marL="12700" marR="5080"/>
              <a:endParaRPr lang="en-GB" sz="2400" kern="0">
                <a:latin typeface="Arial"/>
                <a:cs typeface="Arial"/>
              </a:endParaRPr>
            </a:p>
            <a:p>
              <a:pPr marL="12700" marR="5080">
                <a:defRPr b="0" i="0"/>
              </a:pPr>
              <a:r>
                <a:rPr lang="1106" sz="2400" kern="0">
                  <a:latin typeface="Arial"/>
                  <a:cs typeface="Arial"/>
                </a:rPr>
                <a:t>Tasg 2 yw'r dasg Hybu Iechyd – 60% o Uned 2</a:t>
              </a:r>
              <a:endParaRPr lang="en-GB" sz="2400" kern="0">
                <a:latin typeface="Arial"/>
                <a:cs typeface="Arial"/>
              </a:endParaRPr>
            </a:p>
            <a:p>
              <a:pPr marL="12700" marR="5080"/>
              <a:endParaRPr lang="en-GB" sz="2400" kern="0">
                <a:latin typeface="Arial"/>
                <a:cs typeface="Arial"/>
              </a:endParaRPr>
            </a:p>
            <a:p>
              <a:pPr marL="12700" marR="5080">
                <a:defRPr b="0" i="0"/>
              </a:pPr>
              <a:r>
                <a:rPr lang="1106" sz="2400" kern="0">
                  <a:latin typeface="Arial"/>
                  <a:cs typeface="Arial"/>
                </a:rPr>
                <a:t>meini prawf yr Asesiad Di-arholiad</a:t>
              </a:r>
            </a:p>
            <a:p>
              <a:pPr marL="12700" marR="5080"/>
              <a:endParaRPr sz="2500" kern="0">
                <a:latin typeface="Arial"/>
                <a:cs typeface="Arial"/>
              </a:endParaRPr>
            </a:p>
            <a:p>
              <a:pPr marL="12700">
                <a:defRPr b="0" i="0"/>
              </a:pPr>
              <a:r>
                <a:rPr lang="1106" sz="2400" kern="0">
                  <a:latin typeface="Arial"/>
                  <a:cs typeface="Arial"/>
                </a:rPr>
                <a:t>llyfr nodiadau a beiro i gymryd nodiadau</a:t>
              </a:r>
            </a:p>
          </p:txBody>
        </p:sp>
        <p:sp>
          <p:nvSpPr>
            <p:cNvPr id="4" name="object 4"/>
            <p:cNvSpPr/>
            <p:nvPr/>
          </p:nvSpPr>
          <p:spPr>
            <a:xfrm>
              <a:off x="2286001" y="2374901"/>
              <a:ext cx="574431" cy="55391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86001" y="3124201"/>
              <a:ext cx="574431" cy="55391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86001" y="3886201"/>
              <a:ext cx="574431" cy="55391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86001" y="4648201"/>
              <a:ext cx="574431" cy="55391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86000" y="5354152"/>
              <a:ext cx="574431" cy="553914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2">
            <a:extLst>
              <a:ext uri="{FF2B5EF4-FFF2-40B4-BE49-F238E27FC236}">
                <a16:creationId xmlns:a16="http://schemas.microsoft.com/office/drawing/2014/main" id="{8FC6613F-A4A3-41F0-8979-EAD9BFB286EC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O'ch blaen, dylai fod gennych: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EA83095-4815-4772-B379-A63AC4F64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9"/>
    </mc:Choice>
    <mc:Fallback xmlns="">
      <p:transition spd="slow" advTm="22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77585" y="1306515"/>
            <a:ext cx="9072760" cy="1905634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>
              <a:defRPr b="0" i="0"/>
            </a:pPr>
            <a:r>
              <a:rPr lang="1106" sz="2400" kern="0">
                <a:latin typeface="Arial"/>
                <a:cs typeface="Arial"/>
              </a:rPr>
              <a:t>y dasg Asesiad Di-arholiad – Tasg 1 a Thasg 2</a:t>
            </a:r>
          </a:p>
          <a:p>
            <a:pPr marL="12700"/>
            <a:endParaRPr lang="en-GB" sz="2400" kern="0">
              <a:latin typeface="Arial"/>
              <a:cs typeface="Arial"/>
            </a:endParaRPr>
          </a:p>
          <a:p>
            <a:pPr marL="12700" marR="5080">
              <a:defRPr b="0" i="0"/>
            </a:pPr>
            <a:r>
              <a:rPr lang="1106" sz="2400" kern="0">
                <a:latin typeface="Arial"/>
                <a:cs typeface="Arial"/>
              </a:rPr>
              <a:t>Tasg 1 yw'r dasg Darparu Gwasanaethau – 40% o Uned 2</a:t>
            </a:r>
          </a:p>
          <a:p>
            <a:pPr marL="12700" marR="5080">
              <a:defRPr b="0" i="0"/>
            </a:pPr>
            <a:r>
              <a:rPr lang="1106" sz="2400" kern="0">
                <a:latin typeface="Arial"/>
                <a:cs typeface="Arial"/>
              </a:rPr>
              <a:t>Tasg 2 yw'r dasg Hybu Iechyd – 60% o Uned 2</a:t>
            </a:r>
          </a:p>
          <a:p>
            <a:pPr marL="12700" marR="5080"/>
            <a:endParaRPr lang="en-GB" sz="2400" kern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19099" y="4249212"/>
            <a:ext cx="9081833" cy="7449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spcBef>
                <a:spcPts val="100"/>
              </a:spcBef>
              <a:buSzPct val="102272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2400" kern="0">
                <a:latin typeface="Arial"/>
                <a:cs typeface="Arial"/>
              </a:rPr>
              <a:t>Bydd y tasgau hyn yn cael eu cyflwyno i chi gan eich athro ar ddechrau'r flwyddyn y cyflwynir y gwaith</a:t>
            </a:r>
          </a:p>
        </p:txBody>
      </p:sp>
      <p:sp>
        <p:nvSpPr>
          <p:cNvPr id="5" name="object 5"/>
          <p:cNvSpPr/>
          <p:nvPr/>
        </p:nvSpPr>
        <p:spPr>
          <a:xfrm>
            <a:off x="5506854" y="3475847"/>
            <a:ext cx="228600" cy="467359"/>
          </a:xfrm>
          <a:custGeom>
            <a:avLst/>
            <a:gdLst/>
            <a:ahLst/>
            <a:cxnLst/>
            <a:rect l="l" t="t" r="r" b="b"/>
            <a:pathLst>
              <a:path w="228600" h="467359">
                <a:moveTo>
                  <a:pt x="224482" y="184396"/>
                </a:moveTo>
                <a:lnTo>
                  <a:pt x="87872" y="184396"/>
                </a:lnTo>
                <a:lnTo>
                  <a:pt x="87872" y="20050"/>
                </a:lnTo>
                <a:lnTo>
                  <a:pt x="89201" y="11241"/>
                </a:lnTo>
                <a:lnTo>
                  <a:pt x="93632" y="5000"/>
                </a:lnTo>
                <a:lnTo>
                  <a:pt x="101606" y="1363"/>
                </a:lnTo>
                <a:lnTo>
                  <a:pt x="107883" y="1179"/>
                </a:lnTo>
                <a:lnTo>
                  <a:pt x="114160" y="0"/>
                </a:lnTo>
                <a:lnTo>
                  <a:pt x="126565" y="380"/>
                </a:lnTo>
                <a:lnTo>
                  <a:pt x="134541" y="8534"/>
                </a:lnTo>
                <a:lnTo>
                  <a:pt x="138676" y="10283"/>
                </a:lnTo>
                <a:lnTo>
                  <a:pt x="140005" y="19093"/>
                </a:lnTo>
                <a:lnTo>
                  <a:pt x="140005" y="183439"/>
                </a:lnTo>
                <a:lnTo>
                  <a:pt x="224082" y="183439"/>
                </a:lnTo>
                <a:lnTo>
                  <a:pt x="224482" y="184396"/>
                </a:lnTo>
                <a:close/>
              </a:path>
              <a:path w="228600" h="467359">
                <a:moveTo>
                  <a:pt x="224082" y="183439"/>
                </a:moveTo>
                <a:lnTo>
                  <a:pt x="140005" y="183439"/>
                </a:lnTo>
                <a:lnTo>
                  <a:pt x="218278" y="176758"/>
                </a:lnTo>
                <a:lnTo>
                  <a:pt x="222117" y="178733"/>
                </a:lnTo>
                <a:lnTo>
                  <a:pt x="224082" y="183439"/>
                </a:lnTo>
                <a:close/>
              </a:path>
              <a:path w="228600" h="467359">
                <a:moveTo>
                  <a:pt x="6498" y="280877"/>
                </a:moveTo>
                <a:lnTo>
                  <a:pt x="9744" y="262945"/>
                </a:lnTo>
                <a:lnTo>
                  <a:pt x="886" y="247776"/>
                </a:lnTo>
                <a:lnTo>
                  <a:pt x="0" y="224963"/>
                </a:lnTo>
                <a:lnTo>
                  <a:pt x="738" y="202288"/>
                </a:lnTo>
                <a:lnTo>
                  <a:pt x="5310" y="187498"/>
                </a:lnTo>
                <a:lnTo>
                  <a:pt x="5907" y="179704"/>
                </a:lnTo>
                <a:lnTo>
                  <a:pt x="9895" y="177741"/>
                </a:lnTo>
                <a:lnTo>
                  <a:pt x="87872" y="184396"/>
                </a:lnTo>
                <a:lnTo>
                  <a:pt x="224482" y="184396"/>
                </a:lnTo>
                <a:lnTo>
                  <a:pt x="225366" y="186515"/>
                </a:lnTo>
                <a:lnTo>
                  <a:pt x="227434" y="201305"/>
                </a:lnTo>
                <a:lnTo>
                  <a:pt x="228320" y="223967"/>
                </a:lnTo>
                <a:lnTo>
                  <a:pt x="227434" y="246781"/>
                </a:lnTo>
                <a:lnTo>
                  <a:pt x="225219" y="261936"/>
                </a:lnTo>
                <a:lnTo>
                  <a:pt x="222862" y="272953"/>
                </a:lnTo>
                <a:lnTo>
                  <a:pt x="217539" y="272953"/>
                </a:lnTo>
                <a:lnTo>
                  <a:pt x="206018" y="273937"/>
                </a:lnTo>
                <a:lnTo>
                  <a:pt x="10633" y="273937"/>
                </a:lnTo>
                <a:lnTo>
                  <a:pt x="6498" y="280877"/>
                </a:lnTo>
                <a:close/>
              </a:path>
              <a:path w="228600" h="467359">
                <a:moveTo>
                  <a:pt x="221674" y="278509"/>
                </a:moveTo>
                <a:lnTo>
                  <a:pt x="217539" y="272953"/>
                </a:lnTo>
                <a:lnTo>
                  <a:pt x="222862" y="272953"/>
                </a:lnTo>
                <a:lnTo>
                  <a:pt x="221674" y="278509"/>
                </a:lnTo>
                <a:close/>
              </a:path>
              <a:path w="228600" h="467359">
                <a:moveTo>
                  <a:pt x="114160" y="466845"/>
                </a:moveTo>
                <a:lnTo>
                  <a:pt x="87872" y="445162"/>
                </a:lnTo>
                <a:lnTo>
                  <a:pt x="87872" y="280529"/>
                </a:lnTo>
                <a:lnTo>
                  <a:pt x="10633" y="273937"/>
                </a:lnTo>
                <a:lnTo>
                  <a:pt x="206018" y="273937"/>
                </a:lnTo>
                <a:lnTo>
                  <a:pt x="140005" y="279571"/>
                </a:lnTo>
                <a:lnTo>
                  <a:pt x="140005" y="444205"/>
                </a:lnTo>
                <a:lnTo>
                  <a:pt x="138676" y="452952"/>
                </a:lnTo>
                <a:lnTo>
                  <a:pt x="134541" y="459637"/>
                </a:lnTo>
                <a:lnTo>
                  <a:pt x="126565" y="464348"/>
                </a:lnTo>
                <a:lnTo>
                  <a:pt x="114160" y="466845"/>
                </a:lnTo>
                <a:close/>
              </a:path>
            </a:pathLst>
          </a:custGeom>
          <a:solidFill>
            <a:srgbClr val="93C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80880" y="3208034"/>
            <a:ext cx="1382868" cy="7741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79914" y="3448906"/>
            <a:ext cx="228600" cy="467359"/>
          </a:xfrm>
          <a:custGeom>
            <a:avLst/>
            <a:gdLst/>
            <a:ahLst/>
            <a:cxnLst/>
            <a:rect l="l" t="t" r="r" b="b"/>
            <a:pathLst>
              <a:path w="228600" h="467359">
                <a:moveTo>
                  <a:pt x="224482" y="184396"/>
                </a:moveTo>
                <a:lnTo>
                  <a:pt x="87872" y="184396"/>
                </a:lnTo>
                <a:lnTo>
                  <a:pt x="87872" y="20050"/>
                </a:lnTo>
                <a:lnTo>
                  <a:pt x="89201" y="11241"/>
                </a:lnTo>
                <a:lnTo>
                  <a:pt x="93632" y="5000"/>
                </a:lnTo>
                <a:lnTo>
                  <a:pt x="101606" y="1363"/>
                </a:lnTo>
                <a:lnTo>
                  <a:pt x="107883" y="1179"/>
                </a:lnTo>
                <a:lnTo>
                  <a:pt x="114160" y="0"/>
                </a:lnTo>
                <a:lnTo>
                  <a:pt x="126565" y="380"/>
                </a:lnTo>
                <a:lnTo>
                  <a:pt x="134541" y="8534"/>
                </a:lnTo>
                <a:lnTo>
                  <a:pt x="138676" y="10283"/>
                </a:lnTo>
                <a:lnTo>
                  <a:pt x="140005" y="19093"/>
                </a:lnTo>
                <a:lnTo>
                  <a:pt x="140005" y="183439"/>
                </a:lnTo>
                <a:lnTo>
                  <a:pt x="224082" y="183439"/>
                </a:lnTo>
                <a:lnTo>
                  <a:pt x="224482" y="184396"/>
                </a:lnTo>
                <a:close/>
              </a:path>
              <a:path w="228600" h="467359">
                <a:moveTo>
                  <a:pt x="224082" y="183439"/>
                </a:moveTo>
                <a:lnTo>
                  <a:pt x="140005" y="183439"/>
                </a:lnTo>
                <a:lnTo>
                  <a:pt x="218278" y="176758"/>
                </a:lnTo>
                <a:lnTo>
                  <a:pt x="222117" y="178733"/>
                </a:lnTo>
                <a:lnTo>
                  <a:pt x="224082" y="183439"/>
                </a:lnTo>
                <a:close/>
              </a:path>
              <a:path w="228600" h="467359">
                <a:moveTo>
                  <a:pt x="6498" y="280877"/>
                </a:moveTo>
                <a:lnTo>
                  <a:pt x="9744" y="262945"/>
                </a:lnTo>
                <a:lnTo>
                  <a:pt x="886" y="247776"/>
                </a:lnTo>
                <a:lnTo>
                  <a:pt x="0" y="224963"/>
                </a:lnTo>
                <a:lnTo>
                  <a:pt x="738" y="202288"/>
                </a:lnTo>
                <a:lnTo>
                  <a:pt x="5310" y="187498"/>
                </a:lnTo>
                <a:lnTo>
                  <a:pt x="5907" y="179704"/>
                </a:lnTo>
                <a:lnTo>
                  <a:pt x="9895" y="177741"/>
                </a:lnTo>
                <a:lnTo>
                  <a:pt x="87872" y="184396"/>
                </a:lnTo>
                <a:lnTo>
                  <a:pt x="224482" y="184396"/>
                </a:lnTo>
                <a:lnTo>
                  <a:pt x="225366" y="186515"/>
                </a:lnTo>
                <a:lnTo>
                  <a:pt x="227434" y="201305"/>
                </a:lnTo>
                <a:lnTo>
                  <a:pt x="228320" y="223967"/>
                </a:lnTo>
                <a:lnTo>
                  <a:pt x="227434" y="246781"/>
                </a:lnTo>
                <a:lnTo>
                  <a:pt x="225219" y="261936"/>
                </a:lnTo>
                <a:lnTo>
                  <a:pt x="222862" y="272953"/>
                </a:lnTo>
                <a:lnTo>
                  <a:pt x="217539" y="272953"/>
                </a:lnTo>
                <a:lnTo>
                  <a:pt x="206018" y="273937"/>
                </a:lnTo>
                <a:lnTo>
                  <a:pt x="10633" y="273937"/>
                </a:lnTo>
                <a:lnTo>
                  <a:pt x="6498" y="280877"/>
                </a:lnTo>
                <a:close/>
              </a:path>
              <a:path w="228600" h="467359">
                <a:moveTo>
                  <a:pt x="221674" y="278509"/>
                </a:moveTo>
                <a:lnTo>
                  <a:pt x="217539" y="272953"/>
                </a:lnTo>
                <a:lnTo>
                  <a:pt x="222862" y="272953"/>
                </a:lnTo>
                <a:lnTo>
                  <a:pt x="221674" y="278509"/>
                </a:lnTo>
                <a:close/>
              </a:path>
              <a:path w="228600" h="467359">
                <a:moveTo>
                  <a:pt x="114160" y="466845"/>
                </a:moveTo>
                <a:lnTo>
                  <a:pt x="87872" y="445162"/>
                </a:lnTo>
                <a:lnTo>
                  <a:pt x="87872" y="280529"/>
                </a:lnTo>
                <a:lnTo>
                  <a:pt x="10633" y="273937"/>
                </a:lnTo>
                <a:lnTo>
                  <a:pt x="206018" y="273937"/>
                </a:lnTo>
                <a:lnTo>
                  <a:pt x="140005" y="279571"/>
                </a:lnTo>
                <a:lnTo>
                  <a:pt x="140005" y="444205"/>
                </a:lnTo>
                <a:lnTo>
                  <a:pt x="138676" y="452952"/>
                </a:lnTo>
                <a:lnTo>
                  <a:pt x="134541" y="459637"/>
                </a:lnTo>
                <a:lnTo>
                  <a:pt x="126565" y="464348"/>
                </a:lnTo>
                <a:lnTo>
                  <a:pt x="114160" y="466845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79914" y="3448906"/>
            <a:ext cx="228600" cy="467359"/>
          </a:xfrm>
          <a:custGeom>
            <a:avLst/>
            <a:gdLst/>
            <a:ahLst/>
            <a:cxnLst/>
            <a:rect l="l" t="t" r="r" b="b"/>
            <a:pathLst>
              <a:path w="228600" h="467359">
                <a:moveTo>
                  <a:pt x="228320" y="223967"/>
                </a:moveTo>
                <a:lnTo>
                  <a:pt x="228320" y="223967"/>
                </a:lnTo>
                <a:lnTo>
                  <a:pt x="221674" y="278509"/>
                </a:lnTo>
                <a:lnTo>
                  <a:pt x="217539" y="272953"/>
                </a:lnTo>
                <a:lnTo>
                  <a:pt x="140005" y="279571"/>
                </a:lnTo>
                <a:lnTo>
                  <a:pt x="140005" y="444205"/>
                </a:lnTo>
                <a:lnTo>
                  <a:pt x="140005" y="444205"/>
                </a:lnTo>
                <a:lnTo>
                  <a:pt x="114160" y="466845"/>
                </a:lnTo>
                <a:lnTo>
                  <a:pt x="107883" y="466586"/>
                </a:lnTo>
                <a:lnTo>
                  <a:pt x="101606" y="465331"/>
                </a:lnTo>
                <a:lnTo>
                  <a:pt x="93632" y="460621"/>
                </a:lnTo>
                <a:lnTo>
                  <a:pt x="89201" y="453911"/>
                </a:lnTo>
                <a:lnTo>
                  <a:pt x="87872" y="445162"/>
                </a:lnTo>
                <a:lnTo>
                  <a:pt x="87872" y="280529"/>
                </a:lnTo>
                <a:lnTo>
                  <a:pt x="10633" y="273937"/>
                </a:lnTo>
                <a:lnTo>
                  <a:pt x="6498" y="280877"/>
                </a:lnTo>
                <a:lnTo>
                  <a:pt x="6498" y="280877"/>
                </a:lnTo>
                <a:lnTo>
                  <a:pt x="9744" y="262945"/>
                </a:lnTo>
                <a:lnTo>
                  <a:pt x="0" y="224963"/>
                </a:lnTo>
                <a:lnTo>
                  <a:pt x="0" y="224963"/>
                </a:lnTo>
                <a:lnTo>
                  <a:pt x="738" y="202288"/>
                </a:lnTo>
                <a:lnTo>
                  <a:pt x="5310" y="187498"/>
                </a:lnTo>
                <a:lnTo>
                  <a:pt x="5907" y="179704"/>
                </a:lnTo>
                <a:lnTo>
                  <a:pt x="9895" y="177741"/>
                </a:lnTo>
                <a:lnTo>
                  <a:pt x="87872" y="184396"/>
                </a:lnTo>
                <a:lnTo>
                  <a:pt x="87872" y="20050"/>
                </a:lnTo>
                <a:lnTo>
                  <a:pt x="87872" y="20050"/>
                </a:lnTo>
                <a:lnTo>
                  <a:pt x="89201" y="11241"/>
                </a:lnTo>
                <a:lnTo>
                  <a:pt x="93632" y="5000"/>
                </a:lnTo>
                <a:lnTo>
                  <a:pt x="101606" y="1363"/>
                </a:lnTo>
                <a:lnTo>
                  <a:pt x="107883" y="1179"/>
                </a:lnTo>
                <a:lnTo>
                  <a:pt x="114160" y="0"/>
                </a:lnTo>
                <a:lnTo>
                  <a:pt x="126565" y="380"/>
                </a:lnTo>
                <a:lnTo>
                  <a:pt x="134541" y="8534"/>
                </a:lnTo>
                <a:lnTo>
                  <a:pt x="138676" y="10283"/>
                </a:lnTo>
                <a:lnTo>
                  <a:pt x="140005" y="19093"/>
                </a:lnTo>
                <a:lnTo>
                  <a:pt x="140005" y="183439"/>
                </a:lnTo>
                <a:lnTo>
                  <a:pt x="218278" y="176758"/>
                </a:lnTo>
                <a:lnTo>
                  <a:pt x="218278" y="176758"/>
                </a:lnTo>
                <a:lnTo>
                  <a:pt x="222117" y="178733"/>
                </a:lnTo>
                <a:lnTo>
                  <a:pt x="225366" y="186515"/>
                </a:lnTo>
                <a:lnTo>
                  <a:pt x="227434" y="201305"/>
                </a:lnTo>
                <a:lnTo>
                  <a:pt x="228320" y="223967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63013" y="3153610"/>
            <a:ext cx="1398763" cy="789596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BBCA9EAE-6CA0-41B7-9E1C-A8940B0BD823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Uned 2 Asesiad Di-arholiad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74CEA32-C41A-41FD-BD4C-DDAA55B0F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7"/>
    </mc:Choice>
    <mc:Fallback xmlns="">
      <p:transition spd="slow" advTm="2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7536" y="986473"/>
            <a:ext cx="11996927" cy="58092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 b="0" i="0"/>
            </a:pPr>
            <a:r>
              <a:rPr lang="1106" sz="2000" kern="0">
                <a:cs typeface="Arial"/>
              </a:rPr>
              <a:t>Mae </a:t>
            </a:r>
            <a:r>
              <a:rPr lang="1106" sz="2000" b="1" kern="0">
                <a:cs typeface="Arial"/>
              </a:rPr>
              <a:t>dwy dasg ar wahân </a:t>
            </a:r>
            <a:r>
              <a:rPr lang="1106" sz="2000" kern="0">
                <a:cs typeface="Arial"/>
              </a:rPr>
              <a:t>ar gyfer Uned 2.</a:t>
            </a:r>
            <a:endParaRPr sz="2000" kern="0">
              <a:cs typeface="Arial"/>
            </a:endParaRPr>
          </a:p>
          <a:p>
            <a:pPr marL="12700" marR="236220">
              <a:spcBef>
                <a:spcPts val="50"/>
              </a:spcBef>
              <a:defRPr b="0" i="0"/>
            </a:pPr>
            <a:r>
              <a:rPr lang="1106" sz="2000" kern="0">
                <a:cs typeface="Arial"/>
              </a:rPr>
              <a:t>Nid ydynt yn gysylltiedig a gallwch newid y grŵp targed a ddewiswyd ar ôl cwblhau Tasg 1 a chyn dechrau Tasg 2.</a:t>
            </a:r>
          </a:p>
          <a:p>
            <a:pPr>
              <a:spcBef>
                <a:spcPts val="15"/>
              </a:spcBef>
            </a:pPr>
            <a:endParaRPr sz="1000" kern="0">
              <a:cs typeface="Arial"/>
            </a:endParaRPr>
          </a:p>
          <a:p>
            <a:pPr marL="12700">
              <a:defRPr b="0" i="0"/>
            </a:pPr>
            <a:r>
              <a:rPr lang="1106" sz="2000" b="1" kern="0">
                <a:cs typeface="Arial"/>
              </a:rPr>
              <a:t>Mae Tasg 1 yn werth 40% o Uned 2 a bydd mewn 3 rhan: (a), (b) a (c).</a:t>
            </a:r>
            <a:endParaRPr lang="en-GB" sz="2000" b="1" kern="0">
              <a:cs typeface="Arial"/>
            </a:endParaRPr>
          </a:p>
          <a:p>
            <a:pPr marL="12700"/>
            <a:endParaRPr sz="1000" kern="0">
              <a:cs typeface="Arial"/>
            </a:endParaRPr>
          </a:p>
          <a:p>
            <a:pPr marL="12700" marR="212090">
              <a:spcBef>
                <a:spcPts val="114"/>
              </a:spcBef>
              <a:defRPr b="0" i="0"/>
            </a:pPr>
            <a:r>
              <a:rPr lang="1106" sz="2000" b="1" kern="0">
                <a:cs typeface="Arial"/>
              </a:rPr>
              <a:t>Yn rhan (a) </a:t>
            </a:r>
            <a:r>
              <a:rPr lang="1106" sz="2000" b="0" kern="0">
                <a:cs typeface="Arial"/>
              </a:rPr>
              <a:t>mae gofyn i chi ymchwilio i'r gwasanaethau sy’n cael eu darparu yn lleol ac yn genedlaethol i fodloni anghenion</a:t>
            </a:r>
            <a:r>
              <a:rPr lang="1106" sz="2000" b="0" kern="0">
                <a:solidFill>
                  <a:srgbClr val="FF0000"/>
                </a:solidFill>
                <a:cs typeface="Arial"/>
              </a:rPr>
              <a:t> </a:t>
            </a:r>
            <a:r>
              <a:rPr lang="1106" sz="2000" b="1" kern="0">
                <a:solidFill>
                  <a:srgbClr val="FF0000"/>
                </a:solidFill>
                <a:cs typeface="Arial"/>
              </a:rPr>
              <a:t>un</a:t>
            </a:r>
            <a:r>
              <a:rPr lang="1106" sz="2000" kern="0">
                <a:cs typeface="Arial"/>
              </a:rPr>
              <a:t> o'r grwpiau targed canlynol:</a:t>
            </a:r>
          </a:p>
          <a:p>
            <a:pPr marL="355600" marR="212090" indent="-342900">
              <a:spcBef>
                <a:spcPts val="114"/>
              </a:spcBef>
              <a:buFont typeface="Arial" panose="020B0604020202020204" pitchFamily="34" charset="0"/>
              <a:buChar char="•"/>
              <a:defRPr b="0" i="0"/>
            </a:pPr>
            <a:r>
              <a:rPr lang="1106" sz="2000" kern="0">
                <a:cs typeface="Arial"/>
              </a:rPr>
              <a:t>plant</a:t>
            </a:r>
          </a:p>
          <a:p>
            <a:pPr marL="355600" marR="212090" indent="-342900">
              <a:spcBef>
                <a:spcPts val="114"/>
              </a:spcBef>
              <a:buFont typeface="Arial" panose="020B0604020202020204" pitchFamily="34" charset="0"/>
              <a:buChar char="•"/>
              <a:defRPr b="0" i="0"/>
            </a:pPr>
            <a:r>
              <a:rPr lang="1106" sz="2000" kern="0">
                <a:cs typeface="Arial"/>
              </a:rPr>
              <a:t>pobl ifanc</a:t>
            </a:r>
          </a:p>
          <a:p>
            <a:pPr marL="355600" marR="212090" indent="-342900">
              <a:spcBef>
                <a:spcPts val="114"/>
              </a:spcBef>
              <a:buFont typeface="Arial" panose="020B0604020202020204" pitchFamily="34" charset="0"/>
              <a:buChar char="•"/>
              <a:defRPr b="0" i="0"/>
            </a:pPr>
            <a:r>
              <a:rPr lang="1106" sz="2000" kern="0">
                <a:cs typeface="Arial"/>
              </a:rPr>
              <a:t>oedolion</a:t>
            </a:r>
          </a:p>
          <a:p>
            <a:pPr marL="12700" marR="212090">
              <a:spcBef>
                <a:spcPts val="114"/>
              </a:spcBef>
            </a:pPr>
            <a:endParaRPr sz="1000" kern="0">
              <a:cs typeface="Arial"/>
            </a:endParaRPr>
          </a:p>
          <a:p>
            <a:pPr marL="12700" marR="572135">
              <a:spcBef>
                <a:spcPts val="50"/>
              </a:spcBef>
              <a:defRPr b="0" i="0"/>
            </a:pPr>
            <a:r>
              <a:rPr lang="1106" sz="2000" kern="0">
                <a:cs typeface="Arial"/>
              </a:rPr>
              <a:t>(Gallwch hefyd leihau'r grŵp targed ymhellach i fod yn fwy penodol, er enghraifft, plant ag anawsterau iechyd meddwl.  Gall eich athro drafod eich dewis â chi i wneud yn siŵr ei fod yn</a:t>
            </a:r>
          </a:p>
          <a:p>
            <a:pPr marL="12700">
              <a:defRPr b="0" i="0"/>
            </a:pPr>
            <a:r>
              <a:rPr lang="1106" sz="2000" kern="0">
                <a:cs typeface="Arial"/>
              </a:rPr>
              <a:t> addas a realistig.)</a:t>
            </a:r>
            <a:endParaRPr lang="en-GB" sz="2000" kern="0">
              <a:cs typeface="Arial"/>
            </a:endParaRPr>
          </a:p>
          <a:p>
            <a:pPr marL="12700"/>
            <a:endParaRPr sz="1000" kern="0">
              <a:cs typeface="Arial"/>
            </a:endParaRPr>
          </a:p>
          <a:p>
            <a:pPr marL="12700" marR="598170">
              <a:defRPr b="0" i="0"/>
            </a:pPr>
            <a:r>
              <a:rPr lang="1106" sz="2000" b="1" kern="0">
                <a:cs typeface="Arial"/>
              </a:rPr>
              <a:t>Yn rhan (b) </a:t>
            </a:r>
            <a:r>
              <a:rPr lang="1106" sz="2000" b="0" kern="0">
                <a:cs typeface="Arial"/>
              </a:rPr>
              <a:t>mae</a:t>
            </a:r>
            <a:r>
              <a:rPr lang="1106" sz="2000" b="1" kern="0">
                <a:cs typeface="Arial"/>
              </a:rPr>
              <a:t> </a:t>
            </a:r>
            <a:r>
              <a:rPr lang="1106" sz="2000" b="0" kern="0">
                <a:cs typeface="Arial"/>
              </a:rPr>
              <a:t>angen i chi ymchwilio i </a:t>
            </a:r>
            <a:r>
              <a:rPr lang="1106" sz="2000" b="1" kern="0">
                <a:solidFill>
                  <a:srgbClr val="FF0000"/>
                </a:solidFill>
                <a:cs typeface="Arial"/>
              </a:rPr>
              <a:t>ddwy rôl swydd</a:t>
            </a:r>
            <a:r>
              <a:rPr lang="1106" sz="2000" b="0" kern="0">
                <a:solidFill>
                  <a:srgbClr val="FF0000"/>
                </a:solidFill>
                <a:cs typeface="Arial"/>
              </a:rPr>
              <a:t> </a:t>
            </a:r>
            <a:r>
              <a:rPr lang="1106" sz="2000" b="1" kern="0">
                <a:solidFill>
                  <a:srgbClr val="FF0000"/>
                </a:solidFill>
                <a:cs typeface="Arial"/>
              </a:rPr>
              <a:t>dau weithiwr proffesiynol allweddol </a:t>
            </a:r>
            <a:r>
              <a:rPr lang="1106" sz="2000" kern="0">
                <a:cs typeface="Arial"/>
              </a:rPr>
              <a:t>o </a:t>
            </a:r>
            <a:r>
              <a:rPr lang="1106" sz="2000" b="1" kern="0">
                <a:solidFill>
                  <a:srgbClr val="00B050"/>
                </a:solidFill>
                <a:cs typeface="Arial"/>
              </a:rPr>
              <a:t>un </a:t>
            </a:r>
            <a:r>
              <a:rPr lang="1106" sz="2000" kern="0">
                <a:cs typeface="Arial"/>
              </a:rPr>
              <a:t>o'r gwasanaethau yr ydych wedi'u nodi'n rhan (a).</a:t>
            </a:r>
            <a:endParaRPr lang="en-GB" sz="2000" kern="0">
              <a:cs typeface="Arial"/>
            </a:endParaRPr>
          </a:p>
          <a:p>
            <a:pPr marL="12700" marR="598170"/>
            <a:endParaRPr sz="1000" kern="0">
              <a:cs typeface="Arial"/>
            </a:endParaRPr>
          </a:p>
          <a:p>
            <a:pPr marL="12700" marR="5080">
              <a:spcBef>
                <a:spcPts val="114"/>
              </a:spcBef>
              <a:defRPr b="0" i="0"/>
            </a:pPr>
            <a:r>
              <a:rPr lang="1106" sz="2000" b="1" kern="0">
                <a:cs typeface="Arial"/>
              </a:rPr>
              <a:t>Yn rhan (c) </a:t>
            </a:r>
            <a:r>
              <a:rPr lang="1106" sz="2000" b="0" kern="0">
                <a:cs typeface="Arial"/>
              </a:rPr>
              <a:t>mae</a:t>
            </a:r>
            <a:r>
              <a:rPr lang="1106" sz="2000" b="1" kern="0">
                <a:cs typeface="Arial"/>
              </a:rPr>
              <a:t> </a:t>
            </a:r>
            <a:r>
              <a:rPr lang="1106" sz="2000" b="0" kern="0">
                <a:cs typeface="Arial"/>
              </a:rPr>
              <a:t>gofyn i chi ddadansoddi eich casgliadau o ran y gwasanaethau a'r gweithwyr proffesiynol allweddol sydd ar gael a ph'un a yw'r rhain yn bodloni anghenion y grŵp targed a ddewiswyd gennych.</a:t>
            </a:r>
          </a:p>
        </p:txBody>
      </p:sp>
      <p:sp>
        <p:nvSpPr>
          <p:cNvPr id="5" name="object 5"/>
          <p:cNvSpPr/>
          <p:nvPr/>
        </p:nvSpPr>
        <p:spPr>
          <a:xfrm>
            <a:off x="1947081" y="3284927"/>
            <a:ext cx="300251" cy="5459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47081" y="3812274"/>
            <a:ext cx="300251" cy="5459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6681E400-4FE2-4161-B034-15DF2893F33C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Cyflwyniad i'r dasg/briff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CFBE51A-CA2F-48F1-A5E1-663C9A663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13"/>
    </mc:Choice>
    <mc:Fallback xmlns="">
      <p:transition spd="slow" advTm="74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6013" y="94082"/>
            <a:ext cx="10019481" cy="561901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/>
          <a:p>
            <a:pPr marL="741045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pc="-25"/>
              <a:t>Cyflwyniad </a:t>
            </a:r>
            <a:r>
              <a:rPr lang="1106" spc="-50"/>
              <a:t>i'r </a:t>
            </a:r>
            <a:r>
              <a:rPr lang="1106" spc="-225"/>
              <a:t>Dasg </a:t>
            </a:r>
            <a:r>
              <a:rPr lang="1106" spc="310"/>
              <a:t>/</a:t>
            </a:r>
            <a:r>
              <a:rPr lang="1106" spc="-160"/>
              <a:t> </a:t>
            </a:r>
            <a:r>
              <a:rPr lang="1106" spc="-65"/>
              <a:t>Briff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0688" y="1078220"/>
            <a:ext cx="11887200" cy="55681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defRPr b="0" i="0"/>
            </a:pPr>
            <a:r>
              <a:rPr lang="1106" sz="1900" b="1" kern="0">
                <a:latin typeface="Arial"/>
                <a:cs typeface="Arial"/>
              </a:rPr>
              <a:t>Mae Tasg 2 yn werth 60% o Uned 2 a bydd mewn 5 rhan: (a), (b), (c), (ch) a (d).</a:t>
            </a:r>
            <a:endParaRPr sz="1900" kern="0">
              <a:latin typeface="Arial"/>
              <a:cs typeface="Arial"/>
            </a:endParaRPr>
          </a:p>
          <a:p>
            <a:endParaRPr sz="1900" kern="0">
              <a:latin typeface="Arial"/>
              <a:cs typeface="Arial"/>
            </a:endParaRPr>
          </a:p>
          <a:p>
            <a:pPr marL="12700" marR="5080">
              <a:tabLst>
                <a:tab pos="1090295" algn="l"/>
              </a:tabLst>
              <a:defRPr b="0" i="0"/>
            </a:pPr>
            <a:r>
              <a:rPr lang="1106" sz="1900" b="1" kern="0">
                <a:latin typeface="Arial"/>
                <a:cs typeface="Arial"/>
              </a:rPr>
              <a:t>Rhan (a):  </a:t>
            </a:r>
            <a:r>
              <a:rPr lang="1106" sz="1900" b="0" kern="0">
                <a:latin typeface="Arial"/>
                <a:cs typeface="Arial"/>
              </a:rPr>
              <a:t>ar ôl dewis testun a grŵp targed, rhaid i chi roi eich rhesymau dros eich dewis ar gyfer y ddau.  Fel yn Nhasg 1, gall eich athro drafod eich dewis â chi i wneud yn siŵr ei fod yn addas a realistig.</a:t>
            </a:r>
            <a:endParaRPr lang="en-GB" sz="1900" kern="0">
              <a:latin typeface="Arial"/>
              <a:cs typeface="Arial"/>
            </a:endParaRPr>
          </a:p>
          <a:p>
            <a:pPr marL="12700" marR="5080">
              <a:tabLst>
                <a:tab pos="1090295" algn="l"/>
              </a:tabLst>
            </a:pPr>
            <a:endParaRPr sz="1900" kern="0">
              <a:latin typeface="Arial"/>
              <a:cs typeface="Arial"/>
            </a:endParaRPr>
          </a:p>
          <a:p>
            <a:pPr marL="12700" marR="457200">
              <a:tabLst>
                <a:tab pos="5968365" algn="l"/>
              </a:tabLst>
              <a:defRPr b="0" i="0"/>
            </a:pPr>
            <a:r>
              <a:rPr lang="1106" sz="1900" b="1" kern="0">
                <a:latin typeface="Arial"/>
                <a:cs typeface="Arial"/>
              </a:rPr>
              <a:t>Rhan (b):</a:t>
            </a:r>
            <a:r>
              <a:rPr lang="1106" sz="1900" b="0" kern="0">
                <a:latin typeface="Arial"/>
                <a:cs typeface="Arial"/>
              </a:rPr>
              <a:t> </a:t>
            </a:r>
            <a:r>
              <a:rPr lang="1106" sz="1900" b="1" kern="0">
                <a:latin typeface="Arial"/>
                <a:cs typeface="Arial"/>
              </a:rPr>
              <a:t> </a:t>
            </a:r>
            <a:r>
              <a:rPr lang="1106" sz="1900" b="0" kern="0">
                <a:latin typeface="Arial"/>
                <a:cs typeface="Arial"/>
              </a:rPr>
              <a:t>mae angen i chi ymchwilio i'r testun a ddewiswyd gan ddefnyddio amrywiaeth o adnoddau gwahanol.  Dylai'r rhan hon gynnwys disgrifiad o'r dylanwadau cadarnhaol a negyddol ar iechyd a llesiant y grŵp targed, disgrifiad o effeithiau'r testun a ddewiswyd ar eu hiechyd a'u llesiant, yn ogystal ag esboniad o sut mae mentrau a chanllawiau penodol y llywodraeth yn ceisio cynnal iechyd a llesiant y grŵp targed a ddewiswyd gennych.</a:t>
            </a:r>
            <a:endParaRPr lang="en-GB" sz="1900" kern="0">
              <a:latin typeface="Arial"/>
              <a:cs typeface="Arial"/>
            </a:endParaRPr>
          </a:p>
          <a:p>
            <a:pPr marL="12700" marR="457200">
              <a:tabLst>
                <a:tab pos="5968365" algn="l"/>
              </a:tabLst>
            </a:pPr>
            <a:endParaRPr sz="1900" kern="0">
              <a:latin typeface="Arial"/>
              <a:cs typeface="Arial"/>
            </a:endParaRPr>
          </a:p>
          <a:p>
            <a:pPr marL="12700" marR="248285">
              <a:defRPr b="0" i="0"/>
            </a:pPr>
            <a:r>
              <a:rPr lang="1106" sz="1900" b="1" kern="0">
                <a:latin typeface="Arial"/>
                <a:cs typeface="Arial"/>
              </a:rPr>
              <a:t>Rhan (c):  </a:t>
            </a:r>
            <a:r>
              <a:rPr lang="1106" sz="1900" b="0" kern="0">
                <a:latin typeface="Arial"/>
                <a:cs typeface="Arial"/>
              </a:rPr>
              <a:t>rhaid i chi asesu deunyddiau hybu iechyd sy'n bodoli eisoes, gan gynnwys eu nodau, eu haddasrwydd, eu hargaeledd a pha ffynonellau cefnogaeth eraill allai fod ar gael.</a:t>
            </a:r>
          </a:p>
          <a:p>
            <a:pPr marL="12700" marR="248285"/>
            <a:endParaRPr sz="1900" kern="0">
              <a:latin typeface="Arial"/>
              <a:cs typeface="Arial"/>
            </a:endParaRPr>
          </a:p>
          <a:p>
            <a:pPr marL="12700" marR="400050">
              <a:defRPr b="0" i="0"/>
            </a:pPr>
            <a:r>
              <a:rPr lang="1106" sz="1900" b="1" kern="0">
                <a:latin typeface="Arial"/>
                <a:cs typeface="Arial"/>
              </a:rPr>
              <a:t>Rhan (ch):</a:t>
            </a:r>
            <a:r>
              <a:rPr lang="1106" sz="1900" b="0" kern="0">
                <a:latin typeface="Arial"/>
                <a:cs typeface="Arial"/>
              </a:rPr>
              <a:t> </a:t>
            </a:r>
            <a:r>
              <a:rPr lang="1106" sz="1900" b="1" kern="0">
                <a:latin typeface="Arial"/>
                <a:cs typeface="Arial"/>
              </a:rPr>
              <a:t> </a:t>
            </a:r>
            <a:r>
              <a:rPr lang="1106" sz="1900" b="0" kern="0">
                <a:latin typeface="Arial"/>
                <a:cs typeface="Arial"/>
              </a:rPr>
              <a:t>mae angen i chi gynllunio a chynhyrchu eich ymgyrch neu weithgaredd hybu iechyd eich hun.</a:t>
            </a:r>
          </a:p>
          <a:p>
            <a:pPr marL="12700" marR="400050"/>
            <a:endParaRPr sz="1900" kern="0">
              <a:latin typeface="Arial"/>
              <a:cs typeface="Arial"/>
            </a:endParaRPr>
          </a:p>
          <a:p>
            <a:pPr marL="12700" marR="24765">
              <a:defRPr b="0" i="0"/>
            </a:pPr>
            <a:r>
              <a:rPr lang="1106" sz="1900" b="1" kern="0">
                <a:latin typeface="Arial"/>
                <a:cs typeface="Arial"/>
              </a:rPr>
              <a:t>Rhan (d):</a:t>
            </a:r>
            <a:r>
              <a:rPr lang="1106" sz="1900" b="0" kern="0">
                <a:latin typeface="Arial"/>
                <a:cs typeface="Arial"/>
              </a:rPr>
              <a:t>  yn olaf, dadansoddwch a gwerthuswch eich gwaith o ran yr adborth a gawsoch, cryfderau a gwendidau eich ymgyrch/gweithgaredd ac effeithiau tymor byr a hir posibl eich ymgyrch/gweithgaredd ar eich grŵp targed.</a:t>
            </a:r>
            <a:endParaRPr sz="1900" kern="0">
              <a:latin typeface="Arial"/>
              <a:cs typeface="Arial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530F98EF-DE89-461D-A1B8-928CF58F8E16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Cyflwyniad i'r dasg/briff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356D33-2906-404D-958F-C6B26F1F9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58"/>
    </mc:Choice>
    <mc:Fallback xmlns="">
      <p:transition spd="slow" advTm="96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29130" y="1333995"/>
            <a:ext cx="8350416" cy="52450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73406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Bydd gennych tua </a:t>
            </a:r>
            <a:r>
              <a:rPr lang="1106" sz="2000" b="1" kern="0">
                <a:latin typeface="Arial"/>
                <a:cs typeface="Arial"/>
              </a:rPr>
              <a:t>10 awr </a:t>
            </a:r>
            <a:r>
              <a:rPr lang="1106" sz="2000" kern="0">
                <a:latin typeface="Arial"/>
                <a:cs typeface="Arial"/>
              </a:rPr>
              <a:t>i gwblhau Tasg 1 a </a:t>
            </a:r>
            <a:r>
              <a:rPr lang="1106" sz="2000" b="1" kern="0">
                <a:latin typeface="Arial"/>
                <a:cs typeface="Arial"/>
              </a:rPr>
              <a:t>15 awr </a:t>
            </a:r>
            <a:r>
              <a:rPr lang="1106" sz="2000" kern="0">
                <a:latin typeface="Arial"/>
                <a:cs typeface="Arial"/>
              </a:rPr>
              <a:t>i gwblhau Tasg 2.</a:t>
            </a:r>
          </a:p>
          <a:p>
            <a:pPr marL="298450" marR="734060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2000" kern="0">
              <a:latin typeface="Arial"/>
              <a:cs typeface="Arial"/>
            </a:endParaRPr>
          </a:p>
          <a:p>
            <a:pPr marL="298450" marR="280035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Mae'r amseroedd hyn yn cyfeirio at waith wedi'i gwblhau dan </a:t>
            </a:r>
            <a:r>
              <a:rPr lang="1106" sz="2000" b="1" kern="0">
                <a:latin typeface="Arial"/>
                <a:cs typeface="Arial"/>
              </a:rPr>
              <a:t>oruchwyliaeth uniongyrchol </a:t>
            </a:r>
            <a:r>
              <a:rPr lang="1106" sz="2000" kern="0">
                <a:latin typeface="Arial"/>
                <a:cs typeface="Arial"/>
              </a:rPr>
              <a:t>yn eich dosbarth, gyda'ch athro'n bresennol.</a:t>
            </a:r>
          </a:p>
          <a:p>
            <a:pPr marL="298450" marR="280035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2000" kern="0">
              <a:latin typeface="Arial"/>
              <a:cs typeface="Arial"/>
            </a:endParaRPr>
          </a:p>
          <a:p>
            <a:pPr marL="298450" marR="508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b="1" kern="0">
                <a:latin typeface="Arial"/>
                <a:cs typeface="Arial"/>
              </a:rPr>
              <a:t>Nid</a:t>
            </a:r>
            <a:r>
              <a:rPr lang="1106" sz="2000" kern="0">
                <a:latin typeface="Arial"/>
                <a:cs typeface="Arial"/>
              </a:rPr>
              <a:t> yw'r amser hwn yn cynnwys ymchwiliad ac ymchwil y gellir eu gwneud y tu allan i'r amser dan oruchwyliaeth ac nid oes angen ei gofnodi i gyfrif tuag at yr amseroedd a nodir uchod.</a:t>
            </a:r>
          </a:p>
          <a:p>
            <a:pPr marL="298450" marR="5080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2000" kern="0">
              <a:latin typeface="Arial"/>
              <a:cs typeface="Arial"/>
            </a:endParaRP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b="1" kern="0">
                <a:latin typeface="Arial"/>
                <a:cs typeface="Arial"/>
              </a:rPr>
              <a:t>Does dim </a:t>
            </a:r>
            <a:r>
              <a:rPr lang="1106" sz="2000" kern="0">
                <a:latin typeface="Arial"/>
                <a:cs typeface="Arial"/>
              </a:rPr>
              <a:t>gofyniad nac argymhelliad ar gyfer nifer y geiriau na'r tudalennau yn nhasgau’r Asesiad Di-arholiad.</a:t>
            </a: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2000" kern="0">
              <a:latin typeface="Arial"/>
              <a:cs typeface="Arial"/>
            </a:endParaRPr>
          </a:p>
          <a:p>
            <a:pPr marL="298450" marR="531495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Rhaid i chi fodloni'r terfynau amser a gewch chi gan eich athro ac, yn ystod y cyfnod ysgrifennu, dylai eich gwaith aros gyda'ch athro yn eich ystafell ddosbarth bob amser.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D9CB397E-0B98-47D4-9526-AD9E814B4AA3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Cyn i chi ddechrau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043AC2-7EA7-4819-80F8-56DFB9E4B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13"/>
    </mc:Choice>
    <mc:Fallback xmlns="">
      <p:transition spd="slow" advTm="52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1895756" y="1524001"/>
            <a:ext cx="8884032" cy="40006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860" marR="138430" algn="ctr">
              <a:spcBef>
                <a:spcPts val="100"/>
              </a:spcBef>
              <a:defRPr b="0" i="0"/>
            </a:pPr>
            <a:r>
              <a:rPr lang="1106" sz="2000" b="1" kern="0"/>
              <a:t>Dylid cwblhau'r holl waith ar gyfer Tasg 1 a Thasg 2 yn unigol.</a:t>
            </a:r>
          </a:p>
          <a:p>
            <a:pPr marL="149860" marR="138430" algn="ctr">
              <a:spcBef>
                <a:spcPts val="100"/>
              </a:spcBef>
              <a:defRPr b="0" i="0"/>
            </a:pPr>
            <a:r>
              <a:rPr lang="1106" sz="2000" b="1" kern="0"/>
              <a:t>Ni ddylid gwneud hyn drwy gydweithio ag unrhyw un arall.</a:t>
            </a:r>
            <a:endParaRPr sz="2000" b="1" kern="0"/>
          </a:p>
          <a:p>
            <a:pPr marL="8255" algn="ctr">
              <a:spcBef>
                <a:spcPts val="30"/>
              </a:spcBef>
            </a:pPr>
            <a:endParaRPr lang="en-GB" sz="2000" kern="0"/>
          </a:p>
          <a:p>
            <a:pPr marL="8255" algn="ctr">
              <a:spcBef>
                <a:spcPts val="30"/>
              </a:spcBef>
            </a:pPr>
            <a:endParaRPr sz="2000" kern="0"/>
          </a:p>
          <a:p>
            <a:pPr marL="20955" marR="5080" algn="ctr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1106" sz="2000" kern="0"/>
              <a:t>Dewiswch eich set o unigolion eich hun ar gyfer </a:t>
            </a:r>
            <a:r>
              <a:rPr lang="1106" sz="2000" b="1" kern="0"/>
              <a:t>Tasg 1</a:t>
            </a:r>
          </a:p>
          <a:p>
            <a:pPr marL="20955" marR="5080" algn="ctr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1106" sz="2000" kern="0"/>
              <a:t>a'ch grŵp targed a'ch testun eich hun ar gyfer </a:t>
            </a:r>
            <a:r>
              <a:rPr lang="1106" sz="2000" b="1" kern="0"/>
              <a:t>Tasg 2</a:t>
            </a:r>
            <a:r>
              <a:rPr lang="1106" sz="2000" kern="0"/>
              <a:t>.</a:t>
            </a:r>
          </a:p>
          <a:p>
            <a:pPr marL="8255"/>
            <a:endParaRPr sz="2000" kern="0"/>
          </a:p>
          <a:p>
            <a:pPr marL="8255">
              <a:spcBef>
                <a:spcPts val="10"/>
              </a:spcBef>
            </a:pPr>
            <a:endParaRPr sz="2000" kern="0"/>
          </a:p>
          <a:p>
            <a:pPr marL="8255" algn="ctr"/>
            <a:endParaRPr lang="en-GB" sz="2000" kern="0"/>
          </a:p>
          <a:p>
            <a:pPr marL="8255" algn="ctr">
              <a:defRPr b="0" i="0"/>
            </a:pPr>
            <a:r>
              <a:rPr lang="1106" sz="2000" kern="0"/>
              <a:t>O wneud hyn, bydd gwaith unigol drwyddo draw.</a:t>
            </a:r>
          </a:p>
        </p:txBody>
      </p:sp>
      <p:sp>
        <p:nvSpPr>
          <p:cNvPr id="5" name="object 5"/>
          <p:cNvSpPr/>
          <p:nvPr/>
        </p:nvSpPr>
        <p:spPr>
          <a:xfrm>
            <a:off x="6187647" y="4226863"/>
            <a:ext cx="300249" cy="4230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879BBCF2-1CB1-4B82-954B-A24E0B930C72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Cyn i chi ddechrau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573C50-FEFA-4DEF-BC69-3EB2B2034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19"/>
    </mc:Choice>
    <mc:Fallback xmlns="">
      <p:transition spd="slow" advTm="21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5072" y="914484"/>
            <a:ext cx="11850623" cy="5792162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55600" indent="-342900">
              <a:spcBef>
                <a:spcPts val="47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Gwnewch yn siŵr eich bod yn deall gofynion pob rhan cyn dechrau.</a:t>
            </a:r>
            <a:endParaRPr sz="1900" kern="0">
              <a:latin typeface="Arial"/>
              <a:cs typeface="Arial"/>
            </a:endParaRPr>
          </a:p>
          <a:p>
            <a:pPr marL="355600" marR="5080" indent="-342900">
              <a:spcBef>
                <a:spcPts val="43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900" kern="0">
                <a:latin typeface="Arial"/>
                <a:cs typeface="Arial"/>
              </a:rPr>
              <a:t>Cofiwch fod eich athro yn cael cynnig cyfarwyddyd a chefnogaeth er mwyn sicrhau eich bod yn glir ynglŷn â'r hyn y mae angen i chi ei wneud.</a:t>
            </a:r>
            <a:endParaRPr sz="1900" kern="0">
              <a:latin typeface="Arial"/>
              <a:cs typeface="Arial"/>
            </a:endParaRPr>
          </a:p>
          <a:p>
            <a:pPr marL="355600" marR="266700" indent="-342900">
              <a:spcBef>
                <a:spcPts val="434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900" kern="0">
                <a:latin typeface="Arial"/>
                <a:cs typeface="Arial"/>
              </a:rPr>
              <a:t>Gwnewch yn siŵr eich bod yn deall y meini prawf marcio fel y gallwch ddilyn a gwirio eich gwaith wrth i chi gwblhau'r gwahanol adrannau.</a:t>
            </a:r>
            <a:endParaRPr sz="1900" kern="0">
              <a:latin typeface="Arial"/>
              <a:cs typeface="Arial"/>
            </a:endParaRPr>
          </a:p>
          <a:p>
            <a:pPr marL="355600" marR="32384" indent="-342900">
              <a:spcBef>
                <a:spcPts val="43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900" kern="0">
                <a:latin typeface="Arial"/>
                <a:cs typeface="Arial"/>
              </a:rPr>
              <a:t>Cofiwch fod </a:t>
            </a:r>
            <a:r>
              <a:rPr lang="1106" sz="1900" b="1" kern="0">
                <a:solidFill>
                  <a:srgbClr val="00B050"/>
                </a:solidFill>
                <a:latin typeface="Arial"/>
                <a:cs typeface="Arial"/>
              </a:rPr>
              <a:t>tair</a:t>
            </a:r>
            <a:r>
              <a:rPr lang="1106" sz="1900" kern="0">
                <a:latin typeface="Arial"/>
                <a:cs typeface="Arial"/>
              </a:rPr>
              <a:t> rhan i Dasg 1: </a:t>
            </a:r>
            <a:r>
              <a:rPr lang="1106" sz="1900" b="1" kern="0">
                <a:solidFill>
                  <a:srgbClr val="00B050"/>
                </a:solidFill>
                <a:latin typeface="Arial"/>
                <a:cs typeface="Arial"/>
              </a:rPr>
              <a:t>(a)</a:t>
            </a:r>
            <a:r>
              <a:rPr lang="1106" sz="1900" b="1" kern="0">
                <a:latin typeface="Arial"/>
                <a:cs typeface="Arial"/>
              </a:rPr>
              <a:t>, </a:t>
            </a:r>
            <a:r>
              <a:rPr lang="1106" sz="1900" b="1" kern="0">
                <a:solidFill>
                  <a:srgbClr val="00B050"/>
                </a:solidFill>
                <a:latin typeface="Arial"/>
                <a:cs typeface="Arial"/>
              </a:rPr>
              <a:t>(b)</a:t>
            </a:r>
            <a:r>
              <a:rPr lang="1106" sz="1900" b="1" kern="0">
                <a:latin typeface="Arial"/>
                <a:cs typeface="Arial"/>
              </a:rPr>
              <a:t> </a:t>
            </a:r>
            <a:r>
              <a:rPr lang="1106" sz="1900" kern="0">
                <a:latin typeface="Arial"/>
                <a:cs typeface="Arial"/>
              </a:rPr>
              <a:t>a</a:t>
            </a:r>
            <a:r>
              <a:rPr lang="1106" sz="1900" b="1" kern="0">
                <a:latin typeface="Arial"/>
                <a:cs typeface="Arial"/>
              </a:rPr>
              <a:t> </a:t>
            </a:r>
            <a:r>
              <a:rPr lang="1106" sz="1900" b="1" kern="0">
                <a:solidFill>
                  <a:srgbClr val="00B050"/>
                </a:solidFill>
                <a:latin typeface="Arial"/>
                <a:cs typeface="Arial"/>
              </a:rPr>
              <a:t>(c) </a:t>
            </a:r>
            <a:r>
              <a:rPr lang="1106" sz="1900" kern="0">
                <a:latin typeface="Arial"/>
                <a:cs typeface="Arial"/>
              </a:rPr>
              <a:t>a bod </a:t>
            </a:r>
            <a:r>
              <a:rPr lang="1106" sz="1900" b="1" kern="0">
                <a:solidFill>
                  <a:srgbClr val="FF0000"/>
                </a:solidFill>
                <a:latin typeface="Arial"/>
                <a:cs typeface="Arial"/>
              </a:rPr>
              <a:t>pum</a:t>
            </a:r>
            <a:r>
              <a:rPr lang="1106" sz="1900" kern="0">
                <a:latin typeface="Arial"/>
                <a:cs typeface="Arial"/>
              </a:rPr>
              <a:t> rhan i Dasg 2: </a:t>
            </a:r>
            <a:r>
              <a:rPr lang="1106" sz="1900" b="1" kern="0">
                <a:solidFill>
                  <a:srgbClr val="FF0000"/>
                </a:solidFill>
                <a:latin typeface="Arial"/>
                <a:cs typeface="Arial"/>
              </a:rPr>
              <a:t>(a), (b), (c), (ch) </a:t>
            </a:r>
            <a:r>
              <a:rPr lang="1106" sz="1900" kern="0">
                <a:latin typeface="Arial"/>
                <a:cs typeface="Arial"/>
              </a:rPr>
              <a:t>a </a:t>
            </a:r>
            <a:r>
              <a:rPr lang="1106" sz="1900" b="1" kern="0">
                <a:solidFill>
                  <a:srgbClr val="FF0000"/>
                </a:solidFill>
                <a:latin typeface="Arial"/>
                <a:cs typeface="Arial"/>
              </a:rPr>
              <a:t>(d).</a:t>
            </a:r>
            <a:endParaRPr sz="1900" b="1" kern="0">
              <a:solidFill>
                <a:srgbClr val="FF000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434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900" kern="0">
                <a:latin typeface="Arial"/>
                <a:cs typeface="Arial"/>
              </a:rPr>
              <a:t>Byddwch yn drefnus a glynwch wrth y terfynau amser y bydd eich athro yn eu rhoi i chi.</a:t>
            </a:r>
            <a:endParaRPr sz="1900" kern="0">
              <a:latin typeface="Arial"/>
              <a:cs typeface="Arial"/>
            </a:endParaRPr>
          </a:p>
          <a:p>
            <a:pPr marL="355600" marR="56515" indent="-342900">
              <a:spcBef>
                <a:spcPts val="43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900" kern="0">
                <a:latin typeface="Arial"/>
                <a:cs typeface="Arial"/>
              </a:rPr>
              <a:t>Gwnewch yn siŵr eich bod wedi gwneud eich ymchwil a'ch ymchwiliad cyn cwblhau rhannau o'r asesiad di-arholiad yn yr ystafell ddosbarth (cynlluniwch eich ymchwil a pheidiwch â'i adael i'r funud olaf!).</a:t>
            </a:r>
            <a:endParaRPr sz="1900" kern="0">
              <a:latin typeface="Arial"/>
              <a:cs typeface="Arial"/>
            </a:endParaRPr>
          </a:p>
          <a:p>
            <a:pPr marL="355600" marR="381000" indent="-342900">
              <a:spcBef>
                <a:spcPts val="43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  <a:tab pos="3914140" algn="l"/>
                <a:tab pos="5156200" algn="l"/>
              </a:tabLst>
              <a:defRPr b="0" i="0"/>
            </a:pPr>
            <a:r>
              <a:rPr lang="1106" sz="1900" kern="0">
                <a:latin typeface="Arial"/>
                <a:cs typeface="Arial"/>
              </a:rPr>
              <a:t>Sicrhewch eich bod yn glir pryd y bydd yr ysgrifennu'n digwydd (ac ystyriwch yn ofalus pa mor hir y dylai gymryd i chi gwblhau pob rhan).</a:t>
            </a:r>
            <a:endParaRPr sz="1900" kern="0">
              <a:latin typeface="Arial"/>
              <a:cs typeface="Arial"/>
            </a:endParaRPr>
          </a:p>
          <a:p>
            <a:pPr marL="355600" indent="-342900">
              <a:spcBef>
                <a:spcPts val="434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900" kern="0">
                <a:latin typeface="Arial"/>
                <a:cs typeface="Arial"/>
              </a:rPr>
              <a:t>Gwnewch yn siŵr eich bod yn cydnabod unrhyw ffynonellau gwybodaeth rydych yn eu defnyddio.</a:t>
            </a:r>
            <a:endParaRPr sz="1900" kern="0">
              <a:latin typeface="Arial"/>
              <a:cs typeface="Arial"/>
            </a:endParaRPr>
          </a:p>
          <a:p>
            <a:pPr marL="355600" marR="633095" indent="-342900">
              <a:spcBef>
                <a:spcPts val="430"/>
              </a:spcBef>
              <a:spcAft>
                <a:spcPts val="6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900" kern="0">
                <a:latin typeface="Arial"/>
                <a:cs typeface="Arial"/>
              </a:rPr>
              <a:t>Cofiwch storio eich gwaith yn ddiogel fel na all unrhyw un arall (ac eithrio eich athro) gael mynediad ato.</a:t>
            </a:r>
            <a:endParaRPr sz="1900" kern="0">
              <a:latin typeface="Arial"/>
              <a:cs typeface="Arial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1F2F513F-E51A-43D0-97FD-AD91F36D5093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Cynllunio eich gwaith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AFD617-4128-420F-A3D6-3B8DFA2FB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72"/>
    </mc:Choice>
    <mc:Fallback xmlns="">
      <p:transition spd="slow" advTm="65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4.09"/>
  <p:tag name="AS_TITLE" val="Aspose.Slides for .NET 4.0 Client Profile"/>
  <p:tag name="AS_VERSION" val="18.4"/>
</p:tagLst>
</file>

<file path=ppt/theme/theme1.xml><?xml version="1.0" encoding="utf-8"?>
<a:theme xmlns:a="http://schemas.openxmlformats.org/drawingml/2006/main" name="Office Theme">
  <a:themeElements>
    <a:clrScheme name="City and guilds 0119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noAutofit/>
      </a:bodyPr>
      <a:lstStyle>
        <a:defPPr>
          <a:defRPr>
            <a:solidFill>
              <a:srgbClr val="000000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&amp;G_PowerPoint_New_Template_V1 [Read-Only]" id="{9814EAAC-C1C9-41D0-82E1-0AF7615562C8}" vid="{3259BF9B-0B01-4419-95C1-0789706EF4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8D75E50D38D1449095CDF5BED87B3E" ma:contentTypeVersion="14" ma:contentTypeDescription="Create a new document." ma:contentTypeScope="" ma:versionID="c051abfb25284fa7588d92b3eb6a3c4e">
  <xsd:schema xmlns:xsd="http://www.w3.org/2001/XMLSchema" xmlns:xs="http://www.w3.org/2001/XMLSchema" xmlns:p="http://schemas.microsoft.com/office/2006/metadata/properties" xmlns:ns2="101960c9-2583-49a4-9434-4c0cad7b266a" xmlns:ns3="10ebebe9-ad9c-417c-96aa-6a2f5b72dbd6" targetNamespace="http://schemas.microsoft.com/office/2006/metadata/properties" ma:root="true" ma:fieldsID="2205e380b960644e3dac9fc76bbf9f3c" ns2:_="" ns3:_="">
    <xsd:import namespace="101960c9-2583-49a4-9434-4c0cad7b266a"/>
    <xsd:import namespace="10ebebe9-ad9c-417c-96aa-6a2f5b72d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Q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960c9-2583-49a4-9434-4c0cad7b26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QA" ma:index="11" nillable="true" ma:displayName="QA" ma:format="Dropdown" ma:internalName="QA">
      <xsd:simpleType>
        <xsd:restriction base="dms:Text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bebe9-ad9c-417c-96aa-6a2f5b72d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0ebebe9-ad9c-417c-96aa-6a2f5b72dbd6">
      <UserInfo>
        <DisplayName>Candy, Allison</DisplayName>
        <AccountId>44</AccountId>
        <AccountType/>
      </UserInfo>
      <UserInfo>
        <DisplayName>Wyman, Hilary</DisplayName>
        <AccountId>260</AccountId>
        <AccountType/>
      </UserInfo>
      <UserInfo>
        <DisplayName>Morris-Goodman, Karen</DisplayName>
        <AccountId>37739</AccountId>
        <AccountType/>
      </UserInfo>
      <UserInfo>
        <DisplayName>Jones, Nia</DisplayName>
        <AccountId>219</AccountId>
        <AccountType/>
      </UserInfo>
    </SharedWithUsers>
    <QA xmlns="101960c9-2583-49a4-9434-4c0cad7b266a" xsi:nil="true"/>
  </documentManagement>
</p:properties>
</file>

<file path=customXml/itemProps1.xml><?xml version="1.0" encoding="utf-8"?>
<ds:datastoreItem xmlns:ds="http://schemas.openxmlformats.org/officeDocument/2006/customXml" ds:itemID="{BD7F1651-5B2A-4B16-9EFE-F4259EAB82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E6507A-99F8-4781-B81C-B5E9CFCF02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1960c9-2583-49a4-9434-4c0cad7b266a"/>
    <ds:schemaRef ds:uri="10ebebe9-ad9c-417c-96aa-6a2f5b72db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CF2C5D-BA0A-4ADC-ACA3-AA75CD9BCC39}">
  <ds:schemaRefs>
    <ds:schemaRef ds:uri="http://purl.org/dc/terms/"/>
    <ds:schemaRef ds:uri="10ebebe9-ad9c-417c-96aa-6a2f5b72dbd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101960c9-2583-49a4-9434-4c0cad7b266a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4376</Words>
  <Application>Microsoft Office PowerPoint</Application>
  <PresentationFormat>Widescreen</PresentationFormat>
  <Paragraphs>318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Lato</vt:lpstr>
      <vt:lpstr>Office Theme</vt:lpstr>
      <vt:lpstr>PowerPoint Presentation</vt:lpstr>
      <vt:lpstr>Nodau'r adnodd hwn</vt:lpstr>
      <vt:lpstr>PowerPoint Presentation</vt:lpstr>
      <vt:lpstr>PowerPoint Presentation</vt:lpstr>
      <vt:lpstr>PowerPoint Presentation</vt:lpstr>
      <vt:lpstr>Cyflwyniad i'r Dasg / Briff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GCSE HSCCC NEAWT Unit 2 for trans</dc:title>
  <dc:creator>Amy Thomas</dc:creator>
  <cp:lastModifiedBy>Jones, Nia</cp:lastModifiedBy>
  <cp:revision>89</cp:revision>
  <dcterms:created xsi:type="dcterms:W3CDTF">2020-04-27T11:12:25Z</dcterms:created>
  <dcterms:modified xsi:type="dcterms:W3CDTF">2021-09-01T11:42:26Z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0x0101005E8D75E50D38D1449095CDF5BED87B3E</vt:lpwstr>
  </property>
  <property fmtid="{D5CDD505-2E9C-101B-9397-08002B2CF9AE}" pid="3" name="k48d8005054a4dd09ad49b7c837f0781">
    <vt:lpwstr/>
  </property>
  <property fmtid="{D5CDD505-2E9C-101B-9397-08002B2CF9AE}" pid="4" name="SharedWithUsers">
    <vt:lpwstr>44;#Candy, Allison;#260;#Wyman, Hilary;#37739;#Morris-Goodman, Karen</vt:lpwstr>
  </property>
  <property fmtid="{D5CDD505-2E9C-101B-9397-08002B2CF9AE}" pid="5" name="WJEC Audiences">
    <vt:lpwstr/>
  </property>
  <property fmtid="{D5CDD505-2E9C-101B-9397-08002B2CF9AE}" pid="6" name="WJEC Department">
    <vt:lpwstr/>
  </property>
  <property fmtid="{D5CDD505-2E9C-101B-9397-08002B2CF9AE}" pid="7" name="WJEC_x0020_Audiences">
    <vt:lpwstr/>
  </property>
</Properties>
</file>